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315" r:id="rId3"/>
    <p:sldId id="338" r:id="rId4"/>
    <p:sldId id="339" r:id="rId5"/>
    <p:sldId id="340" r:id="rId6"/>
    <p:sldId id="341" r:id="rId7"/>
    <p:sldId id="342" r:id="rId8"/>
    <p:sldId id="316" r:id="rId9"/>
    <p:sldId id="318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4" r:id="rId24"/>
    <p:sldId id="356" r:id="rId25"/>
    <p:sldId id="333" r:id="rId26"/>
    <p:sldId id="358" r:id="rId27"/>
    <p:sldId id="357" r:id="rId28"/>
    <p:sldId id="359" r:id="rId29"/>
    <p:sldId id="360" r:id="rId30"/>
    <p:sldId id="335" r:id="rId31"/>
    <p:sldId id="336" r:id="rId32"/>
    <p:sldId id="337" r:id="rId33"/>
    <p:sldId id="343" r:id="rId34"/>
    <p:sldId id="344" r:id="rId35"/>
    <p:sldId id="345" r:id="rId36"/>
    <p:sldId id="346" r:id="rId37"/>
    <p:sldId id="347" r:id="rId38"/>
    <p:sldId id="348" r:id="rId39"/>
    <p:sldId id="351" r:id="rId40"/>
    <p:sldId id="352" r:id="rId41"/>
    <p:sldId id="353" r:id="rId42"/>
    <p:sldId id="354" r:id="rId43"/>
    <p:sldId id="355" r:id="rId44"/>
    <p:sldId id="361" r:id="rId45"/>
    <p:sldId id="362" r:id="rId46"/>
    <p:sldId id="363" r:id="rId47"/>
    <p:sldId id="364" r:id="rId48"/>
    <p:sldId id="365" r:id="rId49"/>
    <p:sldId id="366" r:id="rId50"/>
    <p:sldId id="350" r:id="rId51"/>
    <p:sldId id="25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75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59A14-FB4F-46D7-BB86-17B009C5C9E1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8EC9A-B9BF-4F9E-9459-D1ED49BD7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70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DFAF5-415D-930E-85B1-CE01905AA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7AE09D1-975D-3E70-1FE5-9495AAD41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A44DD03-7A5C-ADC6-E153-37063A1CE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8AA2C6-5555-61CB-6E65-67DF8FA11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568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7F2ED-04ED-132D-DE2F-BE2C83709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C12F2C4-23EE-E417-6355-1233C84EE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4104689-09A1-5907-4CFD-8C62B7B7E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6B1BEC-3EA5-1E77-9659-C994C2AEA2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84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71FEC-7944-EA3D-C362-905B9C83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FD11D3A-9D18-7C10-C9DA-276BDD797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B5B4554-59A3-67F8-131A-B6834D50D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30CEC4-923E-20B5-A919-9B07FC1C4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978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73467-8109-2871-9FBD-538FEE1E1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63513A8-3CF9-AB42-DB50-C34B792CB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D7114F7-3079-1B11-4795-6D48E13F0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483151-C904-5020-345E-99C95A81E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17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8F831-3674-F52A-5589-EEF8E594B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26D348A-A8C4-2F87-DAAF-F5B8DF20C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B75F917-63DD-7BE0-7832-579C5FF0C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B93B0A-6137-EE4A-C407-36840B4CF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481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4E72A-50F3-64B8-B4E4-46945FB49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1C5EC38-77BB-9938-11EE-7F63B48BE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8072F63-9F8B-E094-AD47-C59028743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B9EFDC-8542-D60F-56FB-E16BE7B85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5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850A0-E214-0C99-4C8F-8B9CEC37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067217E-B07B-3F88-9026-2A38C3D51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2076A02-A6AB-A078-BC77-0B1F80B82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1107AE-AA8B-7CE4-CF2E-720D47694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665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0A86C-4D52-8774-182F-271BD103B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B750951-7FA3-15F0-D023-892AE98E4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5B1CD85-A473-BEBD-84A3-2513A30CB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D5BDAA-034F-BD6E-66CA-81CD70D9B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21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E24D9-C977-5F12-B669-AB438D2BD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BE60D3B-666F-7B5D-AE11-94BA498A5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6969598-83A0-F6A7-67CD-4C587EE11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7A51D5-6160-923F-D5AC-CFBE24550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03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74A6B-B99A-CC17-7DC2-55744FBC6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FE96194-EE5A-F8CA-CB96-161A01866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4B46EA9-8A93-FF7A-722D-2FE32B53E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767B02-66A8-893C-8BBC-989FE143C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039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07C15-8769-4BCF-D4AF-D203A6EAA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EC03BB1-81A3-2A00-320C-748C741DD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585C85E-51B1-C313-FB8C-795C251AA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C9D892-6B83-4A6A-30A8-D8F3D76A6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1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C93D-29BD-9078-D63F-C3F14E556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BC2ECBE-D3D4-2F90-1EC8-11E274054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4491CAA-EE0E-5E87-CCE9-E6FCF077B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AC278B-A3F5-2E6C-58C8-751F3C62C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99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201DA-194E-DBD3-9F17-F1CE58130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B90FB91-B260-D6D2-A94C-645D90D8B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30A9FAC-144D-42A6-D6E2-0B33D5C49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17A10C-F33E-B5F4-919E-B0FB5E3A8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585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27BF4-1869-37A7-C978-2683CBBC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EC32E43-12C6-1B20-589A-B782E808D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0767178-1563-D293-4D41-8A214405C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691B79-49F9-929E-A587-042BF60AA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673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CC11D-ACC0-8BC2-CE37-1F60FD5F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491A3E8-AB2C-6D52-C6D1-C8912AEEF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3286E6C-C377-AF57-0835-239FD5936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A2A159-E772-908D-0122-CFD1680AA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34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731DA-2C4E-07F5-0A5D-DDED25A7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8BC2188-5916-3109-2474-851AD0A1F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8B6D17C-40A3-4F0E-1BEA-15F82AF4B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99CF9E-D769-24B0-1E8A-08F92D79A4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119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41529-39F1-195F-6AB5-2235F07A8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6739827-E404-2EB9-5F7B-503726C09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4EF4EF9-299C-F022-15BD-6C5D854B5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FBB7E2-AB6C-8033-6E24-257D18A8A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2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D127F-B110-F55E-D1D7-513CB493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FED946D-0660-9D8F-AF7C-EA4F3DB9D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DDC9CD4-B60F-BAF9-C91B-001953339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E47D98-4C67-FCE6-881E-715AA78E5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55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81EFD-390D-2D85-3587-488D5E40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391DD30-3B53-8E5C-21A3-DE312246B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6A0DE05-F20E-3C6B-30F7-E69B33A58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7165FD-67EC-8179-30BC-C1FDFA968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747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76ADD-00AA-90F3-1029-A7A5F3E0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C42009B-D78C-1AAE-4051-B9AE19126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21FBFFF-8713-B5AF-F0F0-16F25C552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532053-D866-2A0B-68D8-FF05888D5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098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64D3-C9C1-67CC-FB06-5B520A1EE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F9E9E21-7EC4-AA1C-3746-D71936BFB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16439B5-E211-A998-CD36-704C7F704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4005CF-5F2D-AE5A-37CF-8E4493DE0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67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808C-D912-AA93-68D2-774A0580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576859D-D5CC-6E3A-2FB9-26C8F61C6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806FDFE-13A5-4546-159B-D1A4C2A7D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AFB764-2155-7452-EC39-044EC2686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13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80F91-9D69-04B8-AE74-A7DC47AF2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BB0FB64-E9B4-256B-3A01-0941F43D2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45238C5-D389-A138-A57A-F0BF5134C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A52D73-1BE0-1F4E-EA5A-14D9726E7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158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C6C2-E0B3-C74F-4185-D27718E7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29623E1-BC10-6100-953D-544C44727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E7F9621-C582-5699-9CB3-DD8DFBB8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764FAC-953B-7946-2F21-D41143322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694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345C-16BB-2912-F98D-DB958CE6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3317874-378D-2034-7BD6-70B7E7181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7A7707D-2CDF-0B3A-2D78-B03B77352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8772C3-B7BA-9CBE-4987-65CF2A6FF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36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4C6E9-9809-CD7A-69D7-E284BD667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C4E80B4-077F-1552-A3B2-FBEF7EA04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188812A-37E5-BC73-BE18-8FF2A146F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DD530D-A605-9F92-D8F9-D4B405121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9600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49C71-5581-74BC-74CF-7CCAF73D1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6DCCE0B-726C-7BCD-8FE5-5F3A2CD43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A4D19E-B4ED-BF06-DA2C-7243F82E4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277BED-1BD1-55EB-2056-FF1FE7A82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275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62081-0BD4-057F-C035-E1207609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EA9D50B-8ED7-51C4-8A66-4D86ED8CB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BA3F352-A87B-1AFD-EB62-C5DB11654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9563C0-DF5E-B315-F83C-EB33F0CF0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947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3BCAA-FDE5-7D9E-9572-F8C6F97A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D244886-EC38-7053-6F31-3E5E28286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E443CA4-02D2-3EAB-1751-56BC0B1C0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490E4F-56C3-CCCA-0CBF-03516DB31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23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BF890-FA32-838A-6D13-10CCB1A76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38F7A68-E173-BDE5-F438-4763CCEE4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074D2EC-B9D7-04C1-63B7-155F05ED5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D06D9A-2612-A833-0E75-9BCC64D7F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01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22506-D013-CCB5-38FE-074F1F1CA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49DDD1D-11F7-5BBD-5073-8CC1FB281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6ADD8DA-3941-E888-D8A5-8A218B307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D4786F-EA17-5EEF-D6B8-9BCB7AB37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756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DCD3F-1D18-A1AA-36CA-AD77614D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16E3739-D8FF-04F7-4B77-85F7BA50D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CBCBE27-2985-C976-3E7A-A7334BAFB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E0FE45-AC30-03A6-4E0A-244720CC3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907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461A7-E0DD-0B87-6FF8-5B71562E1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E69C5BA-AF43-820B-35C6-C5BA9C425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8A42FEC-4B4F-8AA3-72F4-B61ECB27D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14A7A3-AA02-5F87-11EC-20B9859AD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7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F7B4-4C80-4E55-3DB3-87C740BF2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3E01CFB-A1A1-9B3F-DDE9-9571A3B55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0B89C57-9770-2C47-1982-10369D5D4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F91E4D-F22B-2956-D224-1C673CB23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75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547EC-B347-148E-4440-647BBDCC8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3263117-56C7-ED5B-0C4C-033DD02EB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9D7BD4A-438E-7E67-E0EB-2B4FD94FF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32D50-DE5E-4547-0389-88FEB2EDE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8603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D0D95-9A77-3B93-946B-5AA4F9EFC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5CF8410-AF4F-E2B9-412C-EB21952A1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DC4FABC-BDA2-8685-49DF-F40FD4C36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036759-037C-4282-57BB-FF6F6E41F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764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1B8D-DBA3-357D-0A03-E98B025A0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DC3517B-F3E5-6BA4-A603-C10C1AECD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68FA6E7-9DC3-CF51-1352-CFEC7D8A3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4AEA48-1F84-D032-F8AD-403B36FF8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910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6BBA-C1F5-298F-70F1-0B60DB637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9ED7F82-D76B-1ECA-658D-B002886E0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F951695-E6B9-55C8-0ACA-F104DE5E1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BDA933-0AEE-8BAF-05B8-1189EAEBF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697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E2BED-0D73-1940-FE92-49407339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9B5A833-46DA-5817-16CF-7E2B57ADF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59D24F0-2DC4-EF88-5FF5-A1E4BF2E7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D4483F-1E30-A932-2B53-77F1541736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430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CC9E-09C5-BFAB-D339-784F69CA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6C1E40E-2D8D-257D-7392-5C3B1FF2E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8CB4485-863B-7E93-39B9-BEAC463C9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D0FE33-D4D9-FABB-30C0-E083595E4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5527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77727-E2C5-F787-A203-D70F71B4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6364F43-04F4-E14D-0954-AA5467642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B8D0158-CD88-4800-6D35-A33482A74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D2120F-40AD-DFCB-A0EA-F869EE14A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0962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8AD65-47DA-DC7F-C6CA-347CA9C87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60EC839-EAA0-E585-9E3E-C899DF3C0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2C6C6CD-08BF-B6C6-2724-71FF0A852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44D1DA-CBD3-3A0B-977C-3FCDB1371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112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D6DEA-9615-FE58-3E5A-6F2596A16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A8BF45F-50D8-2173-1559-924EA8C27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2CA6613-9FB1-6091-B9B8-D6CD04481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3C3364-B3AE-264E-0148-B9777696F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1605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45B49-7355-7AA0-92CB-6B3EC1705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0E3C751-0FF2-3228-AB20-0341E713B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CD53C80-3236-BB45-2E8E-0411BA713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BDF88-965B-E819-514D-2C000F65F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42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9EAA3-BEDE-B2F6-7B20-F76F2538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8C42FA5-B0FE-FB22-6139-49C4A6E76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339B7A7-12EA-00AF-80F2-5A78C9C33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1A85C0-5F73-99AB-6348-4F24AA6E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43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A70D6-ABEE-6683-30E0-A01AA291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ED8CDC0-A5B5-7CA8-9794-57A9B49B7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28D7F19-1EAF-DBE3-0258-5118C1ADE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EFA5A2-CEBA-A2CA-FB30-3BC2BF921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366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8430-2645-69B7-96CA-185539AC0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F15AAE2-546F-BBB6-E0E6-34F5AA8C6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AAAD54B-9289-772C-91D8-F569BE814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28868C-EAEE-86F7-5C79-9E7BFE32E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47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76F72-CB55-0463-4F0C-64B33361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8F842CA-0D13-691F-D515-CCD383073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2CA63C6-1B7A-FF97-12EE-8ACDFDECF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0745C8-45A4-D0F2-4AC4-3695455D1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588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7AC6F-D0E3-ED4F-62A6-5900F2639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1094390-5099-2EA7-8850-9250D9440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00FB249-BB1E-EF3F-627F-551A61F07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65986E-B8ED-013B-AAEC-A081692DE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36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AFDC9-61B2-8D9B-ACD3-0D0E161C7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16DA29-9FE3-5045-F6BE-23F6A437F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01D933-0203-9829-01A8-0BA01DE2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79C62B-3D82-5498-C84A-5919E838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86571D-65A3-3028-D3DD-30A57E54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35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CCDA8-AFA6-5F0B-0C72-0BF759F6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299B75-266F-D949-7E0D-825249758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72309D-6D2C-6D5A-BA39-08C74C28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6631F4-C953-04D3-E60E-BBBAA355A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2D972-FB55-7AA7-057E-CB8E2E57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31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C84577-8810-36EE-2D75-733A0D9EC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4783FC-689A-8E47-B1D8-F87224A02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488E1-8A46-C79B-6E1A-539D2477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6CDED9-0F40-3ACB-D1AD-F372706D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5C84D9-0354-D865-4E98-20B4801F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62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C2DED-6D00-C9E6-128A-69B3C18F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FE06BB-F1ED-E8FA-BCDD-D69EFBA3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7FAF52-41AC-AFDE-6864-16F73AA39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86757F-84DC-1AD8-A8C8-88D8C7C3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88F7FF-BFEE-6AA5-D87E-D3169D68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18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88689-FA39-206B-255C-B588C63E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A039CF-385E-3256-41E0-1BF397AB0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CC0D6-6F0D-6A0B-18EC-14E1C9C9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27D747-BEB2-36E0-182C-2CE0B49B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B10E00-AC6D-08B9-C36E-3F00DBB5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85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098B9-F605-A42F-7B68-643DA719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04CC36-C398-E558-9B53-389C4E2B6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151034-9AA2-4AE1-B240-79BA7E8D2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7F6EF0-C3E6-5629-78C7-AD6DCF7D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48ACE9-B478-798E-51C8-55F4EA80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765610-71E8-5A49-931C-70A4D595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10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43DD61-C28E-75AD-740E-DF476EA1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919896-F9E7-A1FD-6C0D-A0E98F029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546F51-5155-BA00-A8A3-62829B7D0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22F9A6-A247-B10D-DAD8-F925F0D5E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65E2AA-73AF-70B3-C591-836979826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CC5A91-D0BE-1496-A675-ADBA0D5C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93F7B62-0DEA-356E-0365-E2512AE0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807FB6F-BF8A-A0B4-8E61-2972EC18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1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9D60B-D369-63C8-642A-1DE4981A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A64569-8A24-32CC-6B88-AF283348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AC5F9A-3727-A209-AB67-FA1FE014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79E223-7859-E7E5-3E0E-8A92A7F5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5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A45F7E-89F1-6652-4233-0C21D6F4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181D8E-7A15-ABFE-E651-C71AF53E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F490A0-458A-5028-C00C-7048FC9F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39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9BF23-67FC-9116-A1BE-3EA5F373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C34A79-168C-FD1D-2521-56DF10F2D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D3D95E-C3CB-3471-23A0-D68F97AC7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73C350-AAA9-1A0A-E115-95525169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2DD399-77CF-7EB3-21DD-60F3FD9E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7096AC-53D3-5D8A-AD0D-CBFAAD33A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64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B8DEF-07E4-7343-5E4B-1DAD64FBF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058167A-59F5-C4D5-43DF-9F052F652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94A65F-C0A2-E641-0BAF-4B6345EC4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9C8693-644F-3196-AF64-2A844997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836554-B1BE-AB90-D17E-DB794261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2AAD66-7081-59BE-45AE-F9660ADB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18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5DC6C1-0A6A-89CA-E23A-1CA7E2F0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44587D-F21C-738A-AEE6-7A4E3B3F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B4B625-3108-E5F2-25B5-55B1EB85D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7A806-4355-4465-8B4D-D058BBBC2750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A5B69E-2D62-D08C-6C75-B39FC884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30BEA6-47AF-9FAE-9FB1-45B76270D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18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java-copy-on-write-arraylist" TargetMode="External"/><Relationship Id="rId3" Type="http://schemas.openxmlformats.org/officeDocument/2006/relationships/hyperlink" Target="https://habr.com/ru/companies/otus/articles/353414/" TargetMode="External"/><Relationship Id="rId7" Type="http://schemas.openxmlformats.org/officeDocument/2006/relationships/hyperlink" Target="https://www.baeldung.com/java-concurrent-locks" TargetMode="External"/><Relationship Id="rId2" Type="http://schemas.openxmlformats.org/officeDocument/2006/relationships/hyperlink" Target="https://www.baeldung.com/cs/process-vs-thread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abr.com/ru/articles/277669/" TargetMode="External"/><Relationship Id="rId11" Type="http://schemas.openxmlformats.org/officeDocument/2006/relationships/hyperlink" Target="https://www.baeldung.com/java-work-stealing" TargetMode="External"/><Relationship Id="rId5" Type="http://schemas.openxmlformats.org/officeDocument/2006/relationships/hyperlink" Target="https://itsobes.ru/JavaSobes/kak-ustroeny-atomiki/" TargetMode="External"/><Relationship Id="rId10" Type="http://schemas.openxmlformats.org/officeDocument/2006/relationships/hyperlink" Target="https://www.baeldung.com/java-fail-safe-vs-fail-fast-iterator" TargetMode="External"/><Relationship Id="rId4" Type="http://schemas.openxmlformats.org/officeDocument/2006/relationships/hyperlink" Target="https://github.com/arteam/100-Java-Concurrency-questions" TargetMode="External"/><Relationship Id="rId9" Type="http://schemas.openxmlformats.org/officeDocument/2006/relationships/hyperlink" Target="https://www.baeldung.com/java-completablefutu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24B869-FAC6-4DC9-FEBB-0BE6BECFF7B4}"/>
              </a:ext>
            </a:extLst>
          </p:cNvPr>
          <p:cNvSpPr txBox="1"/>
          <p:nvPr/>
        </p:nvSpPr>
        <p:spPr>
          <a:xfrm>
            <a:off x="190994" y="2936545"/>
            <a:ext cx="1183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Multi-threading</a:t>
            </a:r>
            <a:endParaRPr lang="en-GB" sz="3600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2D46FDA-51C4-FBBA-10C4-62CF715FF884}"/>
              </a:ext>
            </a:extLst>
          </p:cNvPr>
          <p:cNvGrpSpPr/>
          <p:nvPr/>
        </p:nvGrpSpPr>
        <p:grpSpPr>
          <a:xfrm>
            <a:off x="-54077" y="-70777"/>
            <a:ext cx="9533358" cy="6999555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22DD341-28E7-7BD3-6465-E5945D98F8E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285FCCE-978B-01E8-4FF9-4D7F1F46879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3436955-6B02-5DC0-B99A-7C7376E0B738}"/>
              </a:ext>
            </a:extLst>
          </p:cNvPr>
          <p:cNvGrpSpPr/>
          <p:nvPr/>
        </p:nvGrpSpPr>
        <p:grpSpPr>
          <a:xfrm rot="10800000">
            <a:off x="3230880" y="-70778"/>
            <a:ext cx="9022926" cy="7081178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B89CDAD-FBB0-CDF4-AB8D-0A728BA644E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89F757D-0C7B-A130-F773-4CAE07D75FE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781E81AB-E8D0-DA6A-22B0-4E7E4B75CD82}"/>
              </a:ext>
            </a:extLst>
          </p:cNvPr>
          <p:cNvCxnSpPr/>
          <p:nvPr/>
        </p:nvCxnSpPr>
        <p:spPr>
          <a:xfrm>
            <a:off x="3081884" y="1245324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05056948-25C1-C3C9-246D-FE278F07FE03}"/>
              </a:ext>
            </a:extLst>
          </p:cNvPr>
          <p:cNvCxnSpPr/>
          <p:nvPr/>
        </p:nvCxnSpPr>
        <p:spPr>
          <a:xfrm>
            <a:off x="3230879" y="1392145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D1020D5B-821A-43C8-82AB-C8E366985509}"/>
              </a:ext>
            </a:extLst>
          </p:cNvPr>
          <p:cNvCxnSpPr/>
          <p:nvPr/>
        </p:nvCxnSpPr>
        <p:spPr>
          <a:xfrm>
            <a:off x="3081884" y="3776787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id="{E6273045-9E1D-5784-7D55-19B512FF7399}"/>
              </a:ext>
            </a:extLst>
          </p:cNvPr>
          <p:cNvCxnSpPr/>
          <p:nvPr/>
        </p:nvCxnSpPr>
        <p:spPr>
          <a:xfrm>
            <a:off x="3230879" y="3923608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3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1B1F7-785E-4CB8-7608-BABD87054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47AFAE-A8AC-0BD5-F7E4-2C561A74470D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44D183B-356C-EB1E-2C7C-F6CEE92D219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7537EC7-C3F4-A665-7F65-70D94952F35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ADE801A-E902-3913-51C7-94DF314C77E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CF1DF3F-15BE-9478-093B-2F84DF8B4B8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4827902-9FA0-2615-B328-B525D41FF6F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D780FE0-2260-A005-CE64-BE9A62182B1E}"/>
              </a:ext>
            </a:extLst>
          </p:cNvPr>
          <p:cNvSpPr txBox="1"/>
          <p:nvPr/>
        </p:nvSpPr>
        <p:spPr>
          <a:xfrm>
            <a:off x="211015" y="316523"/>
            <a:ext cx="390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JMM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9AEAF-46C8-D8A3-D108-CE703D92E1F3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Happens Before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7D4A8A-6516-1EE3-829D-FCC4743F2C67}"/>
              </a:ext>
            </a:extLst>
          </p:cNvPr>
          <p:cNvSpPr txBox="1"/>
          <p:nvPr/>
        </p:nvSpPr>
        <p:spPr>
          <a:xfrm>
            <a:off x="211015" y="1339138"/>
            <a:ext cx="11650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рамках одного потока любая операция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happens-before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любой операцией, следующей за ней в исходном коде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AB5114-E44F-A935-6D3B-5982A88D1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14" y="2382547"/>
            <a:ext cx="11137900" cy="20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0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1C688-378F-F1D2-80D8-04808A2F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DB329E1-9322-2A1F-049B-69C5C445FED7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4EC3740-995E-25A7-E609-9E7AC0BE957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181D9C4-6AB2-BC05-C25F-9AF0B0ED7DF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7A3AF59-F471-8FFF-EB8C-BDDB4EC962F5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70DA34D-020C-2A0E-EF1A-A0C42B212B3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2AF7E1B-1829-638C-69BC-B02F6E38ECB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2CA9B4-DFB5-94A6-9E14-112F62706378}"/>
              </a:ext>
            </a:extLst>
          </p:cNvPr>
          <p:cNvSpPr txBox="1"/>
          <p:nvPr/>
        </p:nvSpPr>
        <p:spPr>
          <a:xfrm>
            <a:off x="211015" y="316523"/>
            <a:ext cx="390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JMM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E7056-CC56-0CFC-9B94-9492A46F2FF4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Happens Before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9537B-DC22-FB20-1A88-01929C22098A}"/>
              </a:ext>
            </a:extLst>
          </p:cNvPr>
          <p:cNvSpPr txBox="1"/>
          <p:nvPr/>
        </p:nvSpPr>
        <p:spPr>
          <a:xfrm>
            <a:off x="211015" y="1339138"/>
            <a:ext cx="11714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Освобождение монитора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unlock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happens-before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захват того же монитора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lock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12532D-3F3A-96F7-1D10-BDD4AE098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56" y="2072611"/>
            <a:ext cx="9212416" cy="344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852E-7524-33B2-AB7E-C4BAAC5A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3840C7-1A21-EB46-C3A3-F26E3241DC62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51FBF4C-026B-0885-9BB3-E14559F22BC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3BEB0EB-E543-8063-DA68-94EE708FC8E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4A4B8D9-5021-7D63-9CE8-062DAAEA79D4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B171099-FC19-E6FC-53D2-5AB9977B7E8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FDE8084-999B-D5EE-0D23-E8E520241FA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D81DA8-BADF-F645-A769-AECF80CE536C}"/>
              </a:ext>
            </a:extLst>
          </p:cNvPr>
          <p:cNvSpPr txBox="1"/>
          <p:nvPr/>
        </p:nvSpPr>
        <p:spPr>
          <a:xfrm>
            <a:off x="211015" y="316523"/>
            <a:ext cx="390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JMM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32B42-320D-7798-A686-DE409AD06399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Happens Before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C42B05-D0FF-E9C5-8742-3020B1859051}"/>
              </a:ext>
            </a:extLst>
          </p:cNvPr>
          <p:cNvSpPr txBox="1"/>
          <p:nvPr/>
        </p:nvSpPr>
        <p:spPr>
          <a:xfrm>
            <a:off x="211015" y="1339138"/>
            <a:ext cx="11714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Выход из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synchronized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блока/метода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happens-before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вход в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synchronized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блок/метод на том же мониторе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55CA45-643F-CD43-8576-B222AA3DD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07" y="1962893"/>
            <a:ext cx="9258300" cy="434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7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EB1B8-2A86-4BB8-C9FD-B9C27A2CE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22ED9AE-4695-AF29-F90A-2BD2857ECC3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DFC8BF8-927E-1A00-9912-8A9F9E01ECB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46FE397-7067-809D-9F69-EDBB721E8FF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37D954F-FBD0-8EAC-762D-B926FEBBF1B3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D249BD5-4C3C-3805-DF12-FCFF7DF72E4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E3097CC-2004-074E-798F-0595FDDD00C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A965792-692E-BAF5-67CF-0892876E44B8}"/>
              </a:ext>
            </a:extLst>
          </p:cNvPr>
          <p:cNvSpPr txBox="1"/>
          <p:nvPr/>
        </p:nvSpPr>
        <p:spPr>
          <a:xfrm>
            <a:off x="211015" y="316523"/>
            <a:ext cx="390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JMM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DD705-0446-4335-0A11-F3938DD1DF7A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Happens Before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3D970-C677-1FFD-9F07-DFDCD9AD2D3A}"/>
              </a:ext>
            </a:extLst>
          </p:cNvPr>
          <p:cNvSpPr txBox="1"/>
          <p:nvPr/>
        </p:nvSpPr>
        <p:spPr>
          <a:xfrm>
            <a:off x="211015" y="1339138"/>
            <a:ext cx="11714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Запись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поля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happens-before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чтение того же самого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поля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987E9E-B6A3-C0C0-A0BE-50EEFBF85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72" y="1920167"/>
            <a:ext cx="7804548" cy="44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8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7E6CE-E388-B028-75C3-1A65FF4D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6A850E8-5650-72D3-571D-45727A4AE3E4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E59ACA7-C89F-C748-5021-1F7489D1425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9EF5318-40BE-5941-BF6C-480BB17E485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9DDBBC3-B199-0DAB-BC42-7B6D123B52D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658E8BD-B5C0-6D48-61F9-707458B5EB5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09AEEE0-B099-4235-954D-9BF82DC227E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081C221-544D-9FE0-F316-FBC880B9551C}"/>
              </a:ext>
            </a:extLst>
          </p:cNvPr>
          <p:cNvSpPr txBox="1"/>
          <p:nvPr/>
        </p:nvSpPr>
        <p:spPr>
          <a:xfrm>
            <a:off x="211015" y="316523"/>
            <a:ext cx="390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JMM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594A9-8E98-C065-BFBA-CB7F07ED5843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Happens Before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3D1241-8CE4-2DA4-3B75-CF569B0B8917}"/>
              </a:ext>
            </a:extLst>
          </p:cNvPr>
          <p:cNvSpPr txBox="1"/>
          <p:nvPr/>
        </p:nvSpPr>
        <p:spPr>
          <a:xfrm>
            <a:off x="211015" y="1339138"/>
            <a:ext cx="1171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Вызов метода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() экземпляра класса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Thread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happens-before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начало метода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() экземпляра того же потока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891FBD-F4A7-2186-990D-311B01C14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15" y="2976571"/>
            <a:ext cx="10375900" cy="216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4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8C07D-9719-F37B-A935-7C1B30CC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B50068D-C58A-17E9-C5EB-7A78C1A2422D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0D33105-686B-EA42-A2F3-78D6A2F1D31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C3FBCFD-9FB4-8134-BB53-89480E09734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4721EFC-9A2C-0874-62C7-A11923640CB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95AF6C1-81A3-4FB2-4FB4-BB4751C07AF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B67C9EC-F617-0BC7-F68F-AD79BE978BA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28C3A9-2610-3314-163F-A032B6AB9D54}"/>
              </a:ext>
            </a:extLst>
          </p:cNvPr>
          <p:cNvSpPr txBox="1"/>
          <p:nvPr/>
        </p:nvSpPr>
        <p:spPr>
          <a:xfrm>
            <a:off x="211015" y="316523"/>
            <a:ext cx="390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JMM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CA7F4-4E4C-898D-1C98-D3494A13E4BF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Happens Before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99814-886B-18FC-DDE0-D0BA27264E80}"/>
              </a:ext>
            </a:extLst>
          </p:cNvPr>
          <p:cNvSpPr txBox="1"/>
          <p:nvPr/>
        </p:nvSpPr>
        <p:spPr>
          <a:xfrm>
            <a:off x="211015" y="1339138"/>
            <a:ext cx="1171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Завершение метода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() экземпляра класса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Thread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happens-before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выход из метода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() или возвращение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методом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isAlive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() экземпляром того же потока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A6A777-52A9-A932-87A1-EB3EE22A4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49" y="2522998"/>
            <a:ext cx="9177215" cy="29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F5DC2-EC21-92DB-22F7-09379A9A5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36F2281-FAEB-F0E7-E2CD-FFF13BC1A89F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1A6AD58-96DB-A9EF-3096-8296E57C359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8A3363C-7B41-3BFE-A5C5-8EDE8A42DBD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1811B59-18DD-F7D0-31E2-AC3E902EA86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70F7AF5-4D09-5DED-4BB9-1A9C0398741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B2872B3-F8DC-9C8A-A301-FBA8390578B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ABB2D5-11FE-A216-BFE6-0CC3FCDE7DAE}"/>
              </a:ext>
            </a:extLst>
          </p:cNvPr>
          <p:cNvSpPr txBox="1"/>
          <p:nvPr/>
        </p:nvSpPr>
        <p:spPr>
          <a:xfrm>
            <a:off x="211015" y="316523"/>
            <a:ext cx="390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JMM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3FEC8B-3D42-6506-FA98-AA12C14F6DFA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Happens Before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DC7EBB-0050-45B3-6F1C-B4090062D8A0}"/>
              </a:ext>
            </a:extLst>
          </p:cNvPr>
          <p:cNvSpPr txBox="1"/>
          <p:nvPr/>
        </p:nvSpPr>
        <p:spPr>
          <a:xfrm>
            <a:off x="211015" y="1339138"/>
            <a:ext cx="117142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Вызов метода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interrupt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() на потоке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happens-before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обнаружению потоком факта, что данный метод был вызван либо путем выбрасывания исключения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InterruptedException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либо с помощью методов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isInterrupted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() или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interrupted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FAD73A-BF47-12D2-E7A7-9EEEC9FC6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8" y="2724042"/>
            <a:ext cx="8323416" cy="31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341-D7B1-B552-C171-8A3244F63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1A71765-A573-23C8-D80B-13A77D1E2A7B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B1560D5-17A5-4156-82BC-3AF0FDA0F5C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9BFA707-B82E-5E8E-E037-C634F1D08C0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165E3FF-BD7F-0FEE-C102-62F9C0A49B14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B301884-353C-464F-9FD9-4CA4B57AEEF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113E525-5616-C26B-9A33-4D00C1155BA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62DA28D-3F8A-EAB8-B2F3-16E5E278AD30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Multi-Thread Problems 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AE3E5-B173-E904-492B-7554A51667F2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Deadlock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4933D4-FC85-0FFC-3FE8-1D2711B346BE}"/>
              </a:ext>
            </a:extLst>
          </p:cNvPr>
          <p:cNvSpPr txBox="1"/>
          <p:nvPr/>
        </p:nvSpPr>
        <p:spPr>
          <a:xfrm>
            <a:off x="211015" y="1339138"/>
            <a:ext cx="117142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Когда два и более потоков вечно ожидают друг друга.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Deadlock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имеет место быть, тогда и только тогда, когда диаграмма Холта, отражающая состояния процессов и ресурсов, содержит цикл. Это ситуация, когда два или более потока навсегда блокируются, ожидая ресурсы, которые уже захвачены другими потоками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57A623-C565-A2AA-BC10-C6A66C99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65" y="2812530"/>
            <a:ext cx="5268810" cy="36957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1C53F22-4BA3-DFDE-37A7-98733B138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0" y="2381833"/>
            <a:ext cx="5233332" cy="42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9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4CFFA-2504-C706-4713-9FBF9D537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799F2D8-D7FB-9479-03A7-A3F100590F5E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77E64CC-709B-188E-7D93-B14055AEE6C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9CFB35E-DF50-AAAF-C9E6-8297CD49415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E6C252D-8739-573F-0A34-03933A04DBF4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4D5B856-BA0B-890F-7687-56858F5A562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6E1F86B-407E-E868-B7F7-AC5281D8627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3BA945C-6753-70F0-2435-7507A5C973DA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Multi-Thread Problems 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B4E39-F097-F934-1310-DEC5A9BDC6C4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Livelock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45D4F2-9F55-0832-9697-91FAB6FA5058}"/>
              </a:ext>
            </a:extLst>
          </p:cNvPr>
          <p:cNvSpPr txBox="1"/>
          <p:nvPr/>
        </p:nvSpPr>
        <p:spPr>
          <a:xfrm>
            <a:off x="211016" y="1339138"/>
            <a:ext cx="61531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Livelock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заключается в том, что потоки внешне как бы живут, но при этом не могут ничего сделать, т.к. условие, по которым они пытаются продолжить свою работу, не могут выполниться. По сути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Livelock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похож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deadlock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но только потоки не "зависают" на системном ожидании монитора, а что-то вечно делают.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28B174-2E20-4A73-77C8-1CD9B635F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12" y="166486"/>
            <a:ext cx="4893770" cy="65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5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94E6-ECB0-9268-E81E-9ED6F84F8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0FB7BA-873F-1C82-EE64-FF5EA6685A64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11C2AC8-1E03-F54C-FC99-E195D3DAF0C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4019608-79A0-9DB2-85B0-6E663074025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56C69B9-86C2-87EE-B374-E7A46B45BA6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01F9515-EA53-C802-7ED3-846410EECB7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241DD53-AEFB-C5BC-3BB2-580EC88BC89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777F2A-0107-31D8-1695-52CB327E7813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Multi-Thread Problems 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D6D85-F632-4D08-29DA-384F52FAEF2A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Starvation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131C5-E334-47CC-B5CB-479833439CB8}"/>
              </a:ext>
            </a:extLst>
          </p:cNvPr>
          <p:cNvSpPr txBox="1"/>
          <p:nvPr/>
        </p:nvSpPr>
        <p:spPr>
          <a:xfrm>
            <a:off x="211016" y="1339138"/>
            <a:ext cx="61531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От блокировок это явление отличается тем, что потоки не заблокированы, а им просто не хватает ресурсов на всех. Поэтому пока одни потоки на себя берут всё время выполнения, другие не могут выполниться.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Starvation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— это любая ситуация, когда параллельный процесс не может получить все ресурсы, необходимые для выполнения его работы.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06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21234-EA8C-7D16-DD95-B301914B8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7E2B68E-AEE1-3BC2-C47C-50151D6A23AE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9000B34-C22A-6E63-D5C0-3F12ED70164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12460BE-CCBD-196A-7C40-9EA9AAC4C7A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4D238DF-0734-2373-D46F-33E1BC58FBB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588A228-0561-5080-33B7-F27ABAFFC45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FAA3E12-5099-125E-9113-C95E606FF08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14BBD61-2CE9-4E77-C3B1-7CD68AE6ED5D}"/>
              </a:ext>
            </a:extLst>
          </p:cNvPr>
          <p:cNvSpPr txBox="1"/>
          <p:nvPr/>
        </p:nvSpPr>
        <p:spPr>
          <a:xfrm>
            <a:off x="211015" y="316523"/>
            <a:ext cx="390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Arial Black" panose="020B0A04020102020204" pitchFamily="34" charset="0"/>
              </a:rPr>
              <a:t>План побега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46E48-31B4-463A-0EA3-9C290C931AE5}"/>
              </a:ext>
            </a:extLst>
          </p:cNvPr>
          <p:cNvSpPr txBox="1"/>
          <p:nvPr/>
        </p:nvSpPr>
        <p:spPr>
          <a:xfrm>
            <a:off x="211014" y="1339138"/>
            <a:ext cx="43258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JMM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Problems in multi-threading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Atomic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Synchronized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Locks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Synchronizers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[Demo] Solve multi-thread problems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Multi-thread Collections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Asynchronous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[Demo] Solve problem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Asynchronous tools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020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4E893-2871-F864-2088-AE96FAF6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766DB18-16AC-1995-5ED0-3C861C5E476D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22AAD9B-60E3-FB89-9970-34354CD618D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4FF4175-AF5A-1C2D-F9AB-EA417273AC8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1C926DB-6C49-AE7F-CE4D-A0D23EFA2B9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D145407-3513-006C-AED8-C2162E52F60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C9767CA-D716-2EE7-544B-2A176A570CA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30815D-2018-8CA4-FF82-D2068DB53171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Multi-Thread Problems 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B3A59-A404-B1FE-C8F1-7FF6E94CCB9D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Race condition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37D414-FA17-D9FB-4AB0-F54DDA3C80D5}"/>
              </a:ext>
            </a:extLst>
          </p:cNvPr>
          <p:cNvSpPr txBox="1"/>
          <p:nvPr/>
        </p:nvSpPr>
        <p:spPr>
          <a:xfrm>
            <a:off x="211015" y="1339138"/>
            <a:ext cx="54720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Это явление заключается в том, что потоки делят между собой некоторый ресурс и код написан таким образом, что не предусматривает корректную работу в таком случае. К примеру не атомарный счетчик метрик.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80F9A1-DAB1-7F3B-3A83-EC31DD043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8" y="1329475"/>
            <a:ext cx="6177447" cy="41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8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A4759-1E38-CCAC-08F0-4C20532D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5DD7CD9-4121-11D7-B7E3-620247B18527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358F6C1-770E-99FE-38A6-65FD071341A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67D93D0-BF43-8835-AC99-93AE4576177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C147739-0A8C-EAC9-AAFF-62AA2566963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FCA9B66-A34C-8D28-CEB3-37F7E1823F7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1675B36-7128-AF69-5B92-2E2B2AF7845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CD1069-BA2C-3A1D-889C-7F1A63FFCC3D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Volatile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CFF8F4-42A9-C73A-6D3C-F9E32EC37B12}"/>
              </a:ext>
            </a:extLst>
          </p:cNvPr>
          <p:cNvSpPr txBox="1"/>
          <p:nvPr/>
        </p:nvSpPr>
        <p:spPr>
          <a:xfrm>
            <a:off x="211015" y="1339138"/>
            <a:ext cx="547203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Видимость изменений: если один поток записал значение в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-переменную, другие потоки сразу увидят это изменение (а не старое значение из своего кэша).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Запрет переупорядочивания операций: компилятор и процессор не могут переставить операции чтения/записи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-переменной относительно других операций (это часть модели памяти Java).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7B57D-0D33-8F5D-84D9-AA12E4790A0D}"/>
              </a:ext>
            </a:extLst>
          </p:cNvPr>
          <p:cNvSpPr txBox="1"/>
          <p:nvPr/>
        </p:nvSpPr>
        <p:spPr>
          <a:xfrm>
            <a:off x="6096000" y="1339138"/>
            <a:ext cx="55896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Ключевое слово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используется для того, чтобы поток не кэшировать поле.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Компилятору запрещено переупорядочивать инструкции, связанные с полем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Запись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поле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happens-before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последующего чтения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 чтении/записи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поля поток синхронизирует локальный кэш с оперативной памятью.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не дает атомарности.</a:t>
            </a:r>
          </a:p>
        </p:txBody>
      </p:sp>
    </p:spTree>
    <p:extLst>
      <p:ext uri="{BB962C8B-B14F-4D97-AF65-F5344CB8AC3E}">
        <p14:creationId xmlns:p14="http://schemas.microsoft.com/office/powerpoint/2010/main" val="11887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FB873-993E-EDDA-8E2D-0D3C081FD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639B289-484C-8F19-D09B-C6011CF2FE6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1AF6A2D-2A8F-1722-3F43-C1DA6C35244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9617EAA-7FED-674F-5D19-13871ABDC03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0352A45-0FE0-3217-2285-8A222CCBC67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451D231-14AE-0C59-9C1F-0C81E656652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9B0E325-8F0E-F360-2021-8271697203F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03103F-C30A-558B-C09C-17F9DAF83563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Atomic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681B23-2F91-3C2C-732F-989F4E6289A4}"/>
              </a:ext>
            </a:extLst>
          </p:cNvPr>
          <p:cNvSpPr txBox="1"/>
          <p:nvPr/>
        </p:nvSpPr>
        <p:spPr>
          <a:xfrm>
            <a:off x="211015" y="1339138"/>
            <a:ext cx="56881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Atomic — классы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AtomicInteger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AtomicLong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и т.д.), которые предоставляют атомарные операции для работы с примитивами. Они используют внутренние механизмы для обеспечения безопасности при изменении значений без блокировок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Помогают реализовать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lock-free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механизм, основаны на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2C8F6F0-440E-C905-4E61-4BFABE2678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6000" y="1442882"/>
            <a:ext cx="5688121" cy="3855162"/>
          </a:xfrm>
          <a:prstGeom prst="rect">
            <a:avLst/>
          </a:prstGeom>
        </p:spPr>
      </p:pic>
      <p:pic>
        <p:nvPicPr>
          <p:cNvPr id="18" name="Google Shape;223;g2e9325ca1db_0_87">
            <a:extLst>
              <a:ext uri="{FF2B5EF4-FFF2-40B4-BE49-F238E27FC236}">
                <a16:creationId xmlns:a16="http://schemas.microsoft.com/office/drawing/2014/main" id="{BEC62F48-6B32-DB82-9CBB-6C3B0FCEC4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271" y="3461462"/>
            <a:ext cx="3019425" cy="320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82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2E56-C799-112B-614D-C6FF87EB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EA741A2-76C2-55E6-DDCD-41E3A5C1A7E7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90123D4-92A7-907C-F412-1135239A33A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6F0C578-F6FD-574E-66E5-1466D01E035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54D9613-2003-93E6-2C56-62232E74A23A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BF0037F-EA1E-C1C0-6F4D-CFC9194928C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48ED6F6-A714-5042-D802-A18FDE35609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D74128-D9BF-FEDB-BDAE-8312FD0A94E9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Atomic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547A86-2F83-83CD-5949-DFCB9E2806B4}"/>
              </a:ext>
            </a:extLst>
          </p:cNvPr>
          <p:cNvSpPr txBox="1"/>
          <p:nvPr/>
        </p:nvSpPr>
        <p:spPr>
          <a:xfrm>
            <a:off x="211015" y="1339138"/>
            <a:ext cx="547203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CAS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 — атомарная операция, которая используется для управления многопоточным доступом к данным без использования блокировок (</a:t>
            </a:r>
            <a:r>
              <a:rPr lang="ru-RU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Lock-</a:t>
            </a:r>
            <a:r>
              <a:rPr lang="ru-RU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). Есть две переменные текущее, старое и новое значение. Старая это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переменная, а текущее не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если они равны значит исполнить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новое.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Принцип работы:  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Проверяется, соответствует ли текущее значение ожидаемому.  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Если да, то происходит обновление значения.  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Если нет, операция повторяется.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Этапы:  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Сравнение текущего значения с ожидаемым.  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Обновление значения, если они совпадают.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18BBA-B938-B1D6-0DD0-8D89DBAEAFA1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is CAS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FD04BF6-80B7-3773-12E2-591DD9185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29" y="2816466"/>
            <a:ext cx="5704981" cy="39953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BEE412-858D-471F-A669-984D1114A119}"/>
              </a:ext>
            </a:extLst>
          </p:cNvPr>
          <p:cNvSpPr txBox="1"/>
          <p:nvPr/>
        </p:nvSpPr>
        <p:spPr>
          <a:xfrm>
            <a:off x="6038850" y="1339138"/>
            <a:ext cx="6153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Unsafe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U - это внутренний класс Java, который дает доступ к низкоуровневым атомарным операциям.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VALUE - это смещение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 поля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 памяти.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- само хранимое значение.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3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CA91F-E162-397E-9909-CAEB4B84A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DAB24A0-ECE5-16B0-A9D4-0CBC0025CE36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74A7570-B0FD-3B0C-63FC-B5D81B75331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37C5784-1E50-FAA2-F71A-4898F6766198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A45A66E-75B8-A59A-C4BC-28A489B7A39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6EEED21-076A-E343-9442-6447C4BE94E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BA64E94-2B1A-BA28-3731-E63AA99840B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2C69AA-E86C-41E7-4B2A-BE087BD8A280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Atomic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C5EF3E-440B-B7FC-A97E-7454A3CE019B}"/>
              </a:ext>
            </a:extLst>
          </p:cNvPr>
          <p:cNvSpPr txBox="1"/>
          <p:nvPr/>
        </p:nvSpPr>
        <p:spPr>
          <a:xfrm>
            <a:off x="211015" y="1339138"/>
            <a:ext cx="547203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>
              <a:buClr>
                <a:schemeClr val="dk1"/>
              </a:buClr>
              <a:buSzPts val="1400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блокировке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если поток сразу не заполучил ресурс,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нет никакой гарантии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что он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сразу же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будет пытаться заполучить его повторно, из-за этого возможны потери по времени.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0">
              <a:buClr>
                <a:schemeClr val="dk1"/>
              </a:buClr>
              <a:buSzPts val="1400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 будет раньше пытаться заново обновить ресурс, т.к. никаких блокировок нет (именно они съедают много ресурсов, поэтому JVM не торопится захватывать ресурс сразу же, а предпочитает подождать). Однако,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 ресурс заблокирован надолго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это приведет к тому, что процессорное время будет тратится на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бесконечные попытки CAS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обновить ресурс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BFA67-A524-F8C6-77DA-660618319101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CAS: Pros and cons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oogle Shape;232;g2e9325ca1db_0_98">
            <a:extLst>
              <a:ext uri="{FF2B5EF4-FFF2-40B4-BE49-F238E27FC236}">
                <a16:creationId xmlns:a16="http://schemas.microsoft.com/office/drawing/2014/main" id="{B2F9BCD4-6256-2C84-B4A4-877BC0885B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668" y="1784908"/>
            <a:ext cx="5472031" cy="3620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05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89CB8-E16B-2F4D-1701-BE229DB25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D5A53A6-27F0-D24D-874D-1816E2B9941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CEC5BCB-E6C0-50C3-5CB7-5C2BF7E35EA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145EFA3-B632-A2ED-F95C-07B6BFBF9BB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F8CF1AD-23CB-4586-2440-460AE5D6AC74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A4840EE-86A1-204C-0743-2C83DC0BF5F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7B7E8E6-9ADE-6156-81BD-E5AC0A1B007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6458B8-9B79-3DF7-93F6-ED0F4B3196B4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Runnable VS Callable</a:t>
            </a:r>
            <a:endParaRPr lang="en-GB" sz="28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0" name="Google Shape;241;g2e9325ca1db_0_1">
            <a:extLst>
              <a:ext uri="{FF2B5EF4-FFF2-40B4-BE49-F238E27FC236}">
                <a16:creationId xmlns:a16="http://schemas.microsoft.com/office/drawing/2014/main" id="{62F90EFF-94BC-2E3E-4462-ABF0DBB071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741" y="3047647"/>
            <a:ext cx="9197975" cy="2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0647AC-E62B-1179-4FA7-5AB4F63DE3A2}"/>
              </a:ext>
            </a:extLst>
          </p:cNvPr>
          <p:cNvSpPr txBox="1"/>
          <p:nvPr/>
        </p:nvSpPr>
        <p:spPr>
          <a:xfrm>
            <a:off x="211014" y="1246474"/>
            <a:ext cx="111554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Runnable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метод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() ничего не возвращает, следовательно мы не можем получить результат выполнения потока.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Callable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метод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имеет возвращаемый тип. Результат выполнения хранится во Future.</a:t>
            </a:r>
          </a:p>
        </p:txBody>
      </p:sp>
    </p:spTree>
    <p:extLst>
      <p:ext uri="{BB962C8B-B14F-4D97-AF65-F5344CB8AC3E}">
        <p14:creationId xmlns:p14="http://schemas.microsoft.com/office/powerpoint/2010/main" val="1982469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3D0B5-F34B-8F9F-EC3F-2C2D09A7D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5E8E54C-D828-2AF0-804B-C39A89918650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5A34279-E6EE-726F-901B-52162DBEB73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272E094-025A-ACFC-55A0-4D324C9B24C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FFAEAF5-D151-29B2-F882-880BB0A2F2C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4C59901-A706-EDCD-33BE-870ACC2D240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5E78DE2-335D-C1EA-E2D6-F7D114D2FD8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15D4FD-B4A1-7BBB-B26B-CADA7706EC0E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GB" sz="2800" b="1" dirty="0" err="1"/>
              <a:t>ExecutorService</a:t>
            </a:r>
            <a:endParaRPr lang="en-GB"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A8855-4023-8446-69A5-486F580E8028}"/>
              </a:ext>
            </a:extLst>
          </p:cNvPr>
          <p:cNvSpPr txBox="1"/>
          <p:nvPr/>
        </p:nvSpPr>
        <p:spPr>
          <a:xfrm>
            <a:off x="211014" y="1246474"/>
            <a:ext cx="111554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Ключевые параметры:</a:t>
            </a:r>
          </a:p>
          <a:p>
            <a:pPr marL="457200" lvl="0" indent="-317500">
              <a:buSzPts val="1400"/>
              <a:buChar char="●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кол-во потоков</a:t>
            </a:r>
          </a:p>
          <a:p>
            <a:pPr marL="457200" lvl="0" indent="-317500">
              <a:buSzPts val="1400"/>
              <a:buChar char="●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кол-во потоков</a:t>
            </a:r>
          </a:p>
          <a:p>
            <a:pPr marL="457200" lvl="0" indent="-317500">
              <a:buSzPts val="1400"/>
              <a:buChar char="●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тип очереди</a:t>
            </a:r>
          </a:p>
        </p:txBody>
      </p:sp>
      <p:pic>
        <p:nvPicPr>
          <p:cNvPr id="4" name="Google Shape;258;g2e961337def_0_1">
            <a:extLst>
              <a:ext uri="{FF2B5EF4-FFF2-40B4-BE49-F238E27FC236}">
                <a16:creationId xmlns:a16="http://schemas.microsoft.com/office/drawing/2014/main" id="{916A5DD3-24EC-9A6E-E90E-32475D1164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999" y="1497838"/>
            <a:ext cx="6921500" cy="3862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29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69D43-CD20-C5DB-3C06-C7B143869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67163A7-A3FC-2AD2-7A80-7A05B06B3EBD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E2EEE76-E468-688A-9C2E-0AA2997834B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151D1C-4CA5-FB82-F604-64E87208384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196D31B-7553-012C-6429-C6BB03E7801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7C19655-C0B9-FB85-5643-FCA29172020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697658E-81D7-A7AD-1DE2-6A8784ECD33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A373A03-7D9E-B905-0680-ACA9C200604A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ru" sz="2800" b="1" dirty="0"/>
              <a:t>Executors</a:t>
            </a:r>
            <a:endParaRPr lang="en-GB" sz="28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39A87-DFB7-53FE-E2C8-FB59A3638169}"/>
              </a:ext>
            </a:extLst>
          </p:cNvPr>
          <p:cNvSpPr txBox="1"/>
          <p:nvPr/>
        </p:nvSpPr>
        <p:spPr>
          <a:xfrm>
            <a:off x="211014" y="1246474"/>
            <a:ext cx="11155485" cy="197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настоящее время мало кто создает потоки вручную, потому что это неудобно и накладно. В пакете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concurrent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представлен интерфейс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ExecutorService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его реализации, которые являются пулами потоков и имеют следующие преимущества:</a:t>
            </a:r>
            <a:endParaRPr lang="en-US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>
              <a:lnSpc>
                <a:spcPct val="115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 создает потоки, когда это необходимо</a:t>
            </a:r>
            <a:endParaRPr lang="en-US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>
              <a:lnSpc>
                <a:spcPct val="115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удаляет неиспользуемые потоки</a:t>
            </a:r>
            <a:endParaRPr lang="en-US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>
              <a:lnSpc>
                <a:spcPct val="115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переиспользует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потоки</a:t>
            </a:r>
          </a:p>
        </p:txBody>
      </p:sp>
    </p:spTree>
    <p:extLst>
      <p:ext uri="{BB962C8B-B14F-4D97-AF65-F5344CB8AC3E}">
        <p14:creationId xmlns:p14="http://schemas.microsoft.com/office/powerpoint/2010/main" val="9399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0B93-1C70-ABA9-E6DB-4541F5A7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5FCAEF5-106C-561A-AB87-FE7EC39F12D9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0B8A8FC-76A7-BE51-2260-82D5FE66628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BA788BB-DAE1-44E0-C33B-E0D75939F69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CB675C-DDB5-1E79-F984-43AEB9E531F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7A23FC4-EB38-3830-473A-7F4F2BC5A16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019D1CA-AC4F-DF9B-6C16-38935BF44F4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1C7B92-A743-DF16-72B3-872D9AB6F272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ru" sz="2800" b="1" dirty="0"/>
              <a:t>Executors</a:t>
            </a:r>
            <a:endParaRPr lang="en-GB" sz="28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26E9E-A13D-B2E7-3AEB-971983320D72}"/>
              </a:ext>
            </a:extLst>
          </p:cNvPr>
          <p:cNvSpPr txBox="1"/>
          <p:nvPr/>
        </p:nvSpPr>
        <p:spPr>
          <a:xfrm>
            <a:off x="211014" y="1246474"/>
            <a:ext cx="11155485" cy="198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GB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newSingleThreadPool</a:t>
            </a:r>
            <a:r>
              <a:rPr lang="en-GB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создает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пулл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 1 потоком</a:t>
            </a:r>
          </a:p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GB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newFixedThreadPool</a:t>
            </a:r>
            <a:r>
              <a:rPr lang="en-GB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 number) 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создает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пулл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 указанным количеством потоков</a:t>
            </a:r>
          </a:p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GB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newCachedThreadPool</a:t>
            </a:r>
            <a:r>
              <a:rPr lang="en-GB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создает динамический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пулл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потоков. 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= </a:t>
            </a:r>
            <a:r>
              <a:rPr lang="en-GB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Integer.MAX_VALUE</a:t>
            </a: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GB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newScheduledThreadPool</a:t>
            </a:r>
            <a:r>
              <a:rPr lang="en-GB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создает фиксированный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пулл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потоков, который может выполнять задачки по расписанию. 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`schedule()`, `</a:t>
            </a:r>
            <a:r>
              <a:rPr lang="en-GB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scheduleAtFixedRate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()`, `</a:t>
            </a:r>
            <a:r>
              <a:rPr lang="en-GB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scheduleWithFixedDelay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()`.</a:t>
            </a: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GB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newWorkStealingPool</a:t>
            </a:r>
            <a:r>
              <a:rPr lang="en-GB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создает </a:t>
            </a:r>
            <a:r>
              <a:rPr lang="en-GB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ForkJoinPool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потоков = числу 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92095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F5262-0990-369E-D7F7-39C7307F2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36B7BF2-4DC2-97D5-24EC-4980E36C1BC0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76E2E0A-9F80-0103-CB38-7DBAA4B2A41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A794AE-345F-CF60-97A8-CD613B1E716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1511902-E72B-7BBF-3A8B-CBC14FCEF92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08150CF-B440-DDB9-701A-A14A6862D11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FA189B5-AC6B-92A9-760F-C23E1DBBB4C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949C74-CA0D-4F99-61B9-77E1BFD2EC8A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en-GB" sz="2800" b="1" dirty="0" err="1">
                <a:solidFill>
                  <a:schemeClr val="dk1"/>
                </a:solidFill>
              </a:rPr>
              <a:t>ForkJoinPool</a:t>
            </a:r>
            <a:endParaRPr lang="en-GB"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4E953-6FAF-BD0B-C549-A6981FC056EF}"/>
              </a:ext>
            </a:extLst>
          </p:cNvPr>
          <p:cNvSpPr txBox="1"/>
          <p:nvPr/>
        </p:nvSpPr>
        <p:spPr>
          <a:xfrm>
            <a:off x="211014" y="1246474"/>
            <a:ext cx="11155485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Рекурсивно делит задачу на подзадачи, после этого раскладывает их по очередям потоков и начинает выполнение.</a:t>
            </a:r>
          </a:p>
        </p:txBody>
      </p:sp>
      <p:pic>
        <p:nvPicPr>
          <p:cNvPr id="4" name="Google Shape;276;g2e961337def_0_17">
            <a:extLst>
              <a:ext uri="{FF2B5EF4-FFF2-40B4-BE49-F238E27FC236}">
                <a16:creationId xmlns:a16="http://schemas.microsoft.com/office/drawing/2014/main" id="{D2C717F2-8FBE-41D0-DEC1-1217ACDD83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01" y="2363912"/>
            <a:ext cx="4844974" cy="384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2327883-3453-9D21-59CF-36DE18277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9" y="2047389"/>
            <a:ext cx="4643338" cy="44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9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EF9C6-265D-E98A-3DB8-17A4657A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52CAA96-DD36-5224-4659-BE0D0DB08BF9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3D1DEEFD-B68F-2E37-DADE-0381F971F0D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036DC1F-5685-FF63-4A61-251CE7F5959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BA2A63A-6013-E334-0059-643482849B24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CCFEDFD-D137-2515-201F-DFD3D2792CA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CE55E22-C72E-17B0-3598-65170A7A254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2A4AD5-7D95-BECF-6C45-FAD2D2D3EFCA}"/>
              </a:ext>
            </a:extLst>
          </p:cNvPr>
          <p:cNvSpPr txBox="1"/>
          <p:nvPr/>
        </p:nvSpPr>
        <p:spPr>
          <a:xfrm>
            <a:off x="211015" y="316523"/>
            <a:ext cx="588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</a:rPr>
              <a:t>Concurrency VS 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76F34-40AC-10B9-01E0-288440E52A7F}"/>
              </a:ext>
            </a:extLst>
          </p:cNvPr>
          <p:cNvSpPr txBox="1"/>
          <p:nvPr/>
        </p:nvSpPr>
        <p:spPr>
          <a:xfrm>
            <a:off x="211014" y="1339138"/>
            <a:ext cx="11663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>
              <a:buClr>
                <a:schemeClr val="dk1"/>
              </a:buClr>
              <a:buSzPts val="1400"/>
              <a:buChar char="●"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Многопоточность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 несколько потоков работают одновременно и между ними распределяется процессорное время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>
              <a:buSzPts val="1400"/>
              <a:buChar char="●"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Параллельность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 потоки работают параллельно.</a:t>
            </a:r>
          </a:p>
        </p:txBody>
      </p:sp>
      <p:pic>
        <p:nvPicPr>
          <p:cNvPr id="4" name="Google Shape;30;g2caa6e1cdb4_0_3">
            <a:extLst>
              <a:ext uri="{FF2B5EF4-FFF2-40B4-BE49-F238E27FC236}">
                <a16:creationId xmlns:a16="http://schemas.microsoft.com/office/drawing/2014/main" id="{1B7E6945-10D0-322C-1629-B324053C38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057" y="3031657"/>
            <a:ext cx="6949399" cy="298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6F52-BCD3-3143-7F77-CA854BC8B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AD85307-2A55-3DA3-47EA-759512FDA6B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465075B-7C79-4C55-42BE-74FC45FF71C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BF33F0B-F95C-9347-4E03-D0ACF0325AA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2AD7E84-4C80-A646-9F00-66903CD5B1C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4B81A7A-00B5-AE7C-91D6-E92400F8E61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DFF647E-6E95-F6E8-DE34-D4F4C466663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AEBDCC-AABF-7798-3495-FCAF747A7B67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Synchronized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8A58C0-B2D1-E4DC-1F89-D0A70E1F9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88" y="2132508"/>
            <a:ext cx="7817424" cy="4002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9B7962-32BD-C2BE-09B0-2C5C87199F40}"/>
              </a:ext>
            </a:extLst>
          </p:cNvPr>
          <p:cNvSpPr txBox="1"/>
          <p:nvPr/>
        </p:nvSpPr>
        <p:spPr>
          <a:xfrm>
            <a:off x="211014" y="1339138"/>
            <a:ext cx="10497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Это простой способ избежать гонки данных в многопоточной среде. Используйте его для критических секций, где важен порядок доступа к ресурсу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блоку кода.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3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C2875-1F63-E565-F120-D8B20721B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57BE868-9EE4-1A09-623E-2D80369BB27B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4F42DD-3E1F-28E3-1A47-1BEEE2BF48E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141085C-2E65-C834-5433-5F6583D4D55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4EE6BC2-D621-2E99-EA35-8CDB5CB46C91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D26E9D8-86F2-8D93-4A02-AF15471C0D4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C76142E-79E9-0D5D-A4C1-DA2DF419253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E8196A-21E4-BB33-BF53-FA656E26F5CC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Locks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65867-5FD0-73C6-CB28-8AF9994F402F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Reentrant Lock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50D9874-4056-FDA3-7797-F71B85971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94" y="684923"/>
            <a:ext cx="6526373" cy="5779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B1E843-0905-EB2C-0B8B-28E4B4333F50}"/>
              </a:ext>
            </a:extLst>
          </p:cNvPr>
          <p:cNvSpPr txBox="1"/>
          <p:nvPr/>
        </p:nvSpPr>
        <p:spPr>
          <a:xfrm>
            <a:off x="211015" y="1339138"/>
            <a:ext cx="49374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Lock —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это интерфейс из пакета 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java.util.concurrent.locks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предоставляющий более гибкий механизм синхронизации, чем 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synchronized.</a:t>
            </a:r>
          </a:p>
        </p:txBody>
      </p:sp>
    </p:spTree>
    <p:extLst>
      <p:ext uri="{BB962C8B-B14F-4D97-AF65-F5344CB8AC3E}">
        <p14:creationId xmlns:p14="http://schemas.microsoft.com/office/powerpoint/2010/main" val="369681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FF537-594B-FF19-83BC-49FD7B86C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721D2E5-6277-68BE-476A-75281D551E7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A162F1D-DDAF-4277-09FD-EC0D949167F8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3DF1B4C-2E0D-DAA2-5112-531D8F69E48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41C5E20-5601-2678-08AC-F5768F46A93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4B03311-7C44-58E5-414F-0272CDA1D94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02A8779-9B88-F8A2-05F9-C49E42EE371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0EF04A-45B9-45F4-DEF5-4F6C3FFDD4D5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Locks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5035B-A6FB-58C7-B426-8F81D4CC10A8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ReentrantReadWriteLock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544792-6F53-0EC2-714E-C8A2F4189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61" y="316523"/>
            <a:ext cx="5668956" cy="636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05A76-903B-8764-70CD-F5E6CF3F341F}"/>
              </a:ext>
            </a:extLst>
          </p:cNvPr>
          <p:cNvSpPr txBox="1"/>
          <p:nvPr/>
        </p:nvSpPr>
        <p:spPr>
          <a:xfrm>
            <a:off x="211015" y="1345380"/>
            <a:ext cx="55069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ReentrantReadWriteLock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Дополняет свойства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ReentrantLock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возможностью захватывать множество блокировок на чтение и блокировку на запись. Блокировка на запись может быть «опущена» до блокировки на чтение, если это необходимо.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3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8FD66-68EF-3942-C8AC-A5EC1F3BE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B387457-DFFA-D52E-33D9-158ABAC486AB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296815F-63E1-7B26-65C7-F7E67A0E3A1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6F03A3B-D69B-B07F-B117-D991E86FACD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F637ED8-C64E-7816-722A-CA14C1B484C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89546E9-8F30-F214-A262-F54FC9E23DC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555444B-3653-86CF-2171-276A85CE441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8F6444-F785-DEDF-C3FA-BC4EE8DEEAE1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Synchronizers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9E8CA-F5B9-3D70-5012-6F6783D6DBE7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b="1" dirty="0">
                <a:latin typeface="Arial" panose="020B0604020202020204" pitchFamily="34" charset="0"/>
                <a:cs typeface="Arial" panose="020B0604020202020204" pitchFamily="34" charset="0"/>
              </a:rPr>
              <a:t>Semaphore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120;g2e9325ca1db_0_110">
            <a:extLst>
              <a:ext uri="{FF2B5EF4-FFF2-40B4-BE49-F238E27FC236}">
                <a16:creationId xmlns:a16="http://schemas.microsoft.com/office/drawing/2014/main" id="{64F0A616-FA4B-D983-1407-8D428B514B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879" y="1763491"/>
            <a:ext cx="6041698" cy="365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A2791D-4B1D-66A2-7913-BD2F4241C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31" y="5416249"/>
            <a:ext cx="5355211" cy="1290412"/>
          </a:xfrm>
          <a:prstGeom prst="rect">
            <a:avLst/>
          </a:prstGeom>
        </p:spPr>
      </p:pic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A6916356-CCC7-0283-5B37-9442ACF73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4287"/>
              </p:ext>
            </p:extLst>
          </p:nvPr>
        </p:nvGraphicFramePr>
        <p:xfrm>
          <a:off x="345423" y="1339138"/>
          <a:ext cx="5589640" cy="422942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09676">
                  <a:extLst>
                    <a:ext uri="{9D8B030D-6E8A-4147-A177-3AD203B41FA5}">
                      <a16:colId xmlns:a16="http://schemas.microsoft.com/office/drawing/2014/main" val="1559073949"/>
                    </a:ext>
                  </a:extLst>
                </a:gridCol>
                <a:gridCol w="2679964">
                  <a:extLst>
                    <a:ext uri="{9D8B030D-6E8A-4147-A177-3AD203B41FA5}">
                      <a16:colId xmlns:a16="http://schemas.microsoft.com/office/drawing/2014/main" val="1955634322"/>
                    </a:ext>
                  </a:extLst>
                </a:gridCol>
              </a:tblGrid>
              <a:tr h="381722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void acquire()</a:t>
                      </a:r>
                    </a:p>
                  </a:txBody>
                  <a:tcPr marL="88203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Захватывает </a:t>
                      </a:r>
                      <a:r>
                        <a:rPr lang="ru-RU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разрешение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(или ждет, если нет свободных).</a:t>
                      </a:r>
                    </a:p>
                  </a:txBody>
                  <a:tcPr marL="73502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2347264"/>
                  </a:ext>
                </a:extLst>
              </a:tr>
              <a:tr h="232353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void acquire(int permits)</a:t>
                      </a:r>
                    </a:p>
                  </a:txBody>
                  <a:tcPr marL="88203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Захватывает </a:t>
                      </a:r>
                      <a:r>
                        <a:rPr lang="en-GB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ru-RU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разрешений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3502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03588"/>
                  </a:ext>
                </a:extLst>
              </a:tr>
              <a:tr h="232353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void release()</a:t>
                      </a:r>
                    </a:p>
                  </a:txBody>
                  <a:tcPr marL="88203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Освобождает </a:t>
                      </a:r>
                      <a:r>
                        <a:rPr lang="ru-RU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разрешение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3502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1359638"/>
                  </a:ext>
                </a:extLst>
              </a:tr>
              <a:tr h="232353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void release(int permits)</a:t>
                      </a:r>
                    </a:p>
                  </a:txBody>
                  <a:tcPr marL="88203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Освобождает </a:t>
                      </a:r>
                      <a:r>
                        <a:rPr lang="en-GB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ru-RU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разрешений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3502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1588248"/>
                  </a:ext>
                </a:extLst>
              </a:tr>
              <a:tr h="381722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boolean tryAcquire()</a:t>
                      </a:r>
                    </a:p>
                  </a:txBody>
                  <a:tcPr marL="88203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Пытается захватить разрешение </a:t>
                      </a:r>
                      <a:r>
                        <a:rPr lang="ru-RU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без ожидания</a:t>
                      </a:r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(возвращает </a:t>
                      </a:r>
                      <a:r>
                        <a:rPr lang="ru-RU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</a:t>
                      </a:r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ru-RU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</a:t>
                      </a:r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).</a:t>
                      </a:r>
                    </a:p>
                  </a:txBody>
                  <a:tcPr marL="73502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170747"/>
                  </a:ext>
                </a:extLst>
              </a:tr>
              <a:tr h="232353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boolean tryAcquire(long timeout, TimeUnit unit)</a:t>
                      </a:r>
                    </a:p>
                  </a:txBody>
                  <a:tcPr marL="88203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Пытается захватить разрешение с </a:t>
                      </a:r>
                      <a:r>
                        <a:rPr lang="ru-RU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таймаутом</a:t>
                      </a:r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3502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6249720"/>
                  </a:ext>
                </a:extLst>
              </a:tr>
              <a:tr h="381722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 availablePermits()</a:t>
                      </a:r>
                    </a:p>
                  </a:txBody>
                  <a:tcPr marL="88203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Возвращает </a:t>
                      </a:r>
                      <a:r>
                        <a:rPr lang="ru-RU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текущее количество</a:t>
                      </a:r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свободных разрешений.</a:t>
                      </a:r>
                    </a:p>
                  </a:txBody>
                  <a:tcPr marL="73502" marR="73502" marT="73502" marB="73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9511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52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9FBE-4AC1-5985-7393-3596B728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29;g2e9325ca1db_0_126">
            <a:extLst>
              <a:ext uri="{FF2B5EF4-FFF2-40B4-BE49-F238E27FC236}">
                <a16:creationId xmlns:a16="http://schemas.microsoft.com/office/drawing/2014/main" id="{5E4233FA-1608-F2AC-5F96-A4C2F55768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957" y="1339138"/>
            <a:ext cx="6073125" cy="364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FF8B532-290A-3E42-8D34-B86D38E0625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BB86213-5A5A-9C17-9F98-D432AFA1C65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0C97F29-41CF-BC3C-D2AF-EDB65E17310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13AE010-0EC7-70BA-1E8C-90F94F26E58B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8ED2C4D-2517-A876-2F50-0027CB39A2E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4A760DF-7576-60D4-EFAA-FEA01722109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40A1AD-273B-4D41-27B2-258D6F1B4253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Synchronizers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8CD81-DCF2-16CB-8C18-8543B99E96DA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CountDownLatch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5731F80C-4F76-83CD-813A-FA5A5BD56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408284"/>
              </p:ext>
            </p:extLst>
          </p:nvPr>
        </p:nvGraphicFramePr>
        <p:xfrm>
          <a:off x="314918" y="2246656"/>
          <a:ext cx="5589640" cy="3627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09676">
                  <a:extLst>
                    <a:ext uri="{9D8B030D-6E8A-4147-A177-3AD203B41FA5}">
                      <a16:colId xmlns:a16="http://schemas.microsoft.com/office/drawing/2014/main" val="1519994586"/>
                    </a:ext>
                  </a:extLst>
                </a:gridCol>
                <a:gridCol w="2679964">
                  <a:extLst>
                    <a:ext uri="{9D8B030D-6E8A-4147-A177-3AD203B41FA5}">
                      <a16:colId xmlns:a16="http://schemas.microsoft.com/office/drawing/2014/main" val="2568595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void await()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Блокирует поток, пока счетчик </a:t>
                      </a:r>
                      <a:r>
                        <a:rPr lang="ru-RU" b="1">
                          <a:effectLst/>
                        </a:rPr>
                        <a:t>не станет 0</a:t>
                      </a:r>
                      <a:r>
                        <a:rPr lang="ru-RU">
                          <a:effectLst/>
                        </a:rPr>
                        <a:t>.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609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err="1">
                          <a:effectLst/>
                        </a:rPr>
                        <a:t>boolean</a:t>
                      </a:r>
                      <a:r>
                        <a:rPr lang="en-GB" dirty="0">
                          <a:effectLst/>
                        </a:rPr>
                        <a:t> await(long timeout, </a:t>
                      </a:r>
                      <a:r>
                        <a:rPr lang="en-GB" dirty="0" err="1">
                          <a:effectLst/>
                        </a:rPr>
                        <a:t>TimeUnit</a:t>
                      </a:r>
                      <a:r>
                        <a:rPr lang="en-GB" dirty="0">
                          <a:effectLst/>
                        </a:rPr>
                        <a:t> unit)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Ждет с </a:t>
                      </a:r>
                      <a:r>
                        <a:rPr lang="ru-RU" b="1">
                          <a:effectLst/>
                        </a:rPr>
                        <a:t>таймаутом</a:t>
                      </a:r>
                      <a:r>
                        <a:rPr lang="ru-RU">
                          <a:effectLst/>
                        </a:rPr>
                        <a:t>. Возвращает false, если время истекло.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573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void countDown()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Уменьшает счетчик на </a:t>
                      </a:r>
                      <a:r>
                        <a:rPr lang="ru-RU" b="1">
                          <a:effectLst/>
                        </a:rPr>
                        <a:t>1</a:t>
                      </a:r>
                      <a:r>
                        <a:rPr lang="ru-RU">
                          <a:effectLst/>
                        </a:rPr>
                        <a:t>. Когда достигнет 0, ждущие потоки разблокируются.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50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long getCount()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Возвращает </a:t>
                      </a:r>
                      <a:r>
                        <a:rPr lang="ru-RU" b="1" dirty="0">
                          <a:effectLst/>
                        </a:rPr>
                        <a:t>текущее значение</a:t>
                      </a:r>
                      <a:r>
                        <a:rPr lang="ru-RU" dirty="0">
                          <a:effectLst/>
                        </a:rPr>
                        <a:t> счетчика.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75275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812AE0-BD26-64E6-A9F5-7802BFC5EECC}"/>
              </a:ext>
            </a:extLst>
          </p:cNvPr>
          <p:cNvSpPr txBox="1"/>
          <p:nvPr/>
        </p:nvSpPr>
        <p:spPr>
          <a:xfrm>
            <a:off x="211014" y="1357082"/>
            <a:ext cx="73835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Это синхронизатор, позволяющий одному или нескольким потокам ждать, пока другие потоки не завершат определенные задачи.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7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5553-D632-EA51-F1BD-566639874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105AC5F-FC9C-4EE3-A55A-8E43AC28A21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C9144EE-A51F-30A1-C23B-B997A03F97A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F09CDD8-ED5F-E695-8C71-317D50A0FCB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62A60C6-4108-D799-1CB5-6D66D2C6A36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EE9F3A4-B5FE-A070-BB8B-5CE7C11DCE3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254C8DD-2799-F672-B82E-1CB9FAE071D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FD4AD2-29E6-32DA-9F7C-CF5C4E1A2CD9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Synchronizers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C43D2-3CB8-0756-8900-C4C7F9AEC4F4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CyclicBarrier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138;g2e9325ca1db_0_135">
            <a:extLst>
              <a:ext uri="{FF2B5EF4-FFF2-40B4-BE49-F238E27FC236}">
                <a16:creationId xmlns:a16="http://schemas.microsoft.com/office/drawing/2014/main" id="{8525CD03-F393-98C8-A949-F3D022543E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046" y="1167989"/>
            <a:ext cx="6205612" cy="39247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32BA3DD6-568F-50AF-9B02-8C102F25F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57469"/>
              </p:ext>
            </p:extLst>
          </p:nvPr>
        </p:nvGraphicFramePr>
        <p:xfrm>
          <a:off x="299828" y="2399095"/>
          <a:ext cx="7307472" cy="429696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803890">
                  <a:extLst>
                    <a:ext uri="{9D8B030D-6E8A-4147-A177-3AD203B41FA5}">
                      <a16:colId xmlns:a16="http://schemas.microsoft.com/office/drawing/2014/main" val="1274962671"/>
                    </a:ext>
                  </a:extLst>
                </a:gridCol>
                <a:gridCol w="3503582">
                  <a:extLst>
                    <a:ext uri="{9D8B030D-6E8A-4147-A177-3AD203B41FA5}">
                      <a16:colId xmlns:a16="http://schemas.microsoft.com/office/drawing/2014/main" val="3395455139"/>
                    </a:ext>
                  </a:extLst>
                </a:gridCol>
              </a:tblGrid>
              <a:tr h="1026486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 await()</a:t>
                      </a:r>
                    </a:p>
                  </a:txBody>
                  <a:tcPr marL="88803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Поток </a:t>
                      </a:r>
                      <a:r>
                        <a:rPr lang="ru-RU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ждет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пока все parties потоков не вызовут await(). Возвращает номер потока, достигшего барьера.</a:t>
                      </a:r>
                    </a:p>
                  </a:txBody>
                  <a:tcPr marL="74002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230355"/>
                  </a:ext>
                </a:extLst>
              </a:tr>
              <a:tr h="665916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 await(long timeout, TimeUnit unit)</a:t>
                      </a:r>
                    </a:p>
                  </a:txBody>
                  <a:tcPr marL="88803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 же, но с </a:t>
                      </a:r>
                      <a:r>
                        <a:rPr lang="ru-RU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таймаутом</a:t>
                      </a:r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Если время истекло, бросает </a:t>
                      </a:r>
                      <a:r>
                        <a:rPr lang="ru-RU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TimeoutException</a:t>
                      </a:r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4002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786342"/>
                  </a:ext>
                </a:extLst>
              </a:tr>
              <a:tr h="665916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 getParties()</a:t>
                      </a:r>
                    </a:p>
                  </a:txBody>
                  <a:tcPr marL="88803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Возвращает </a:t>
                      </a:r>
                      <a:r>
                        <a:rPr lang="ru-RU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количество потоков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требуемых для преодоления барьера.</a:t>
                      </a:r>
                    </a:p>
                  </a:txBody>
                  <a:tcPr marL="74002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2140133"/>
                  </a:ext>
                </a:extLst>
              </a:tr>
              <a:tr h="575282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 getNumberWaiting()</a:t>
                      </a:r>
                    </a:p>
                  </a:txBody>
                  <a:tcPr marL="88803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Возвращает </a:t>
                      </a:r>
                      <a:r>
                        <a:rPr lang="ru-RU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число потоков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уже ожидающих у барьера.</a:t>
                      </a:r>
                    </a:p>
                  </a:txBody>
                  <a:tcPr marL="74002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341100"/>
                  </a:ext>
                </a:extLst>
              </a:tr>
              <a:tr h="665916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boolean isBroken()</a:t>
                      </a:r>
                    </a:p>
                  </a:txBody>
                  <a:tcPr marL="88803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Проверяет, </a:t>
                      </a:r>
                      <a:r>
                        <a:rPr lang="ru-RU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сломан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ли барьер (если один из потоков прервался или вышел по таймауту).</a:t>
                      </a:r>
                    </a:p>
                  </a:txBody>
                  <a:tcPr marL="74002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894511"/>
                  </a:ext>
                </a:extLst>
              </a:tr>
              <a:tr h="575282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void reset()</a:t>
                      </a:r>
                    </a:p>
                  </a:txBody>
                  <a:tcPr marL="88803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Сбрасывает</a:t>
                      </a:r>
                      <a:r>
                        <a:rPr lang="ru-R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барьер в начальное состояние (если он был сломан).</a:t>
                      </a:r>
                    </a:p>
                  </a:txBody>
                  <a:tcPr marL="74002" marR="74002" marT="74002" marB="74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21890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35C4BB3-71EA-4D65-9E25-3DBC0A4541CF}"/>
              </a:ext>
            </a:extLst>
          </p:cNvPr>
          <p:cNvSpPr txBox="1"/>
          <p:nvPr/>
        </p:nvSpPr>
        <p:spPr>
          <a:xfrm>
            <a:off x="211015" y="1321877"/>
            <a:ext cx="71069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Это синхронизатор, который заставляет потоки ждать друг друга перед продолжением работы. Полезен для задач, где несколько потоков должны синхронизироваться в определенной точке.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17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9839F-72EC-4253-E107-692164FF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FBAF95-A9C6-03D8-ED0C-1B93A8559A3F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B45FB59-7F43-D323-CE4B-5F840C1B83C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402968D-4FF1-7CC0-20D5-EC0D0629032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F4084B9-4406-3102-7428-1E577183834D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ABF000A-2390-B9E9-FF07-6DD6E9DFE83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3576550-DE63-111C-7ACF-5CCE63B3089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FBDFA8-4240-89CF-FA03-C62784FB1FA2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Synchronizers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3F1A9-2824-FF1E-D118-76DA31B868C7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Exchanger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oogle Shape;147;g2e9325ca1db_0_144">
            <a:extLst>
              <a:ext uri="{FF2B5EF4-FFF2-40B4-BE49-F238E27FC236}">
                <a16:creationId xmlns:a16="http://schemas.microsoft.com/office/drawing/2014/main" id="{C9BE5317-2D33-8E82-712A-B1D925D684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159" y="1368950"/>
            <a:ext cx="6866826" cy="41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DC8BAC-376B-306C-C655-053A6C9D1246}"/>
              </a:ext>
            </a:extLst>
          </p:cNvPr>
          <p:cNvSpPr txBox="1"/>
          <p:nvPr/>
        </p:nvSpPr>
        <p:spPr>
          <a:xfrm>
            <a:off x="211015" y="1339137"/>
            <a:ext cx="615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Это синхронизатор, позволяющий двум потокам обмениваться данными в определенной точке.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6205422E-C67C-AE43-51E7-375335594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68685"/>
              </p:ext>
            </p:extLst>
          </p:nvPr>
        </p:nvGraphicFramePr>
        <p:xfrm>
          <a:off x="272805" y="2096486"/>
          <a:ext cx="6091360" cy="2499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170845">
                  <a:extLst>
                    <a:ext uri="{9D8B030D-6E8A-4147-A177-3AD203B41FA5}">
                      <a16:colId xmlns:a16="http://schemas.microsoft.com/office/drawing/2014/main" val="3938780330"/>
                    </a:ext>
                  </a:extLst>
                </a:gridCol>
                <a:gridCol w="2920515">
                  <a:extLst>
                    <a:ext uri="{9D8B030D-6E8A-4147-A177-3AD203B41FA5}">
                      <a16:colId xmlns:a16="http://schemas.microsoft.com/office/drawing/2014/main" val="3133436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V exchange(V item)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</a:rPr>
                        <a:t>Блокирует поток</a:t>
                      </a:r>
                      <a:r>
                        <a:rPr lang="ru-RU">
                          <a:effectLst/>
                        </a:rPr>
                        <a:t>, пока другой поток не вызовет exchange(). Затем </a:t>
                      </a:r>
                      <a:r>
                        <a:rPr lang="ru-RU" b="1">
                          <a:effectLst/>
                        </a:rPr>
                        <a:t>обменивается</a:t>
                      </a:r>
                      <a:r>
                        <a:rPr lang="ru-RU">
                          <a:effectLst/>
                        </a:rPr>
                        <a:t> item с ним.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656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V exchange(V item, long timeout, </a:t>
                      </a:r>
                      <a:r>
                        <a:rPr lang="en-GB" dirty="0" err="1">
                          <a:effectLst/>
                        </a:rPr>
                        <a:t>TimeUnit</a:t>
                      </a:r>
                      <a:r>
                        <a:rPr lang="en-GB" dirty="0">
                          <a:effectLst/>
                        </a:rPr>
                        <a:t> unit)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То же, но с </a:t>
                      </a:r>
                      <a:r>
                        <a:rPr lang="ru-RU" b="1" dirty="0">
                          <a:effectLst/>
                        </a:rPr>
                        <a:t>таймаутом</a:t>
                      </a:r>
                      <a:r>
                        <a:rPr lang="ru-RU" dirty="0">
                          <a:effectLst/>
                        </a:rPr>
                        <a:t>. Если время истекло, бросает </a:t>
                      </a:r>
                      <a:r>
                        <a:rPr lang="ru-RU" dirty="0" err="1">
                          <a:effectLst/>
                        </a:rPr>
                        <a:t>TimeoutException</a:t>
                      </a:r>
                      <a:r>
                        <a:rPr lang="ru-RU" dirty="0">
                          <a:effectLst/>
                        </a:rPr>
                        <a:t>.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853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88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1D2F6-5C94-4EEB-1C2A-21F2BDF3F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9F11237-B1CB-5B30-D88E-0D05AF44508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85BEB4A-29D4-488B-C0D5-47E5497580F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5DBC2AB-009B-AF77-78F3-7FFC9BF44A5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749995D-4965-CF07-6459-C1EDEF09BEE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665C9FF-79AF-E1AD-D873-55F53E51E18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37F5F44-55A2-D9D2-4313-9ABB3F3B62C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4098FE-36EC-967B-6928-3B3A6563ACF2}"/>
              </a:ext>
            </a:extLst>
          </p:cNvPr>
          <p:cNvSpPr txBox="1"/>
          <p:nvPr/>
        </p:nvSpPr>
        <p:spPr>
          <a:xfrm>
            <a:off x="211015" y="316523"/>
            <a:ext cx="467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Synchronizers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4DC22-3848-E9AA-3DAA-AC7CC59F252D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b="1" dirty="0">
                <a:latin typeface="Arial" panose="020B0604020202020204" pitchFamily="34" charset="0"/>
                <a:cs typeface="Arial" panose="020B0604020202020204" pitchFamily="34" charset="0"/>
              </a:rPr>
              <a:t>Phazer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156;g2e9325ca1db_0_153">
            <a:extLst>
              <a:ext uri="{FF2B5EF4-FFF2-40B4-BE49-F238E27FC236}">
                <a16:creationId xmlns:a16="http://schemas.microsoft.com/office/drawing/2014/main" id="{3D3C01D2-1978-04E6-A84F-3725272CFC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046" y="1518839"/>
            <a:ext cx="6288420" cy="35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4;g2e9325ca1db_0_153">
            <a:extLst>
              <a:ext uri="{FF2B5EF4-FFF2-40B4-BE49-F238E27FC236}">
                <a16:creationId xmlns:a16="http://schemas.microsoft.com/office/drawing/2014/main" id="{9E61A1BB-DB5E-F562-F86D-D26D30CEB37A}"/>
              </a:ext>
            </a:extLst>
          </p:cNvPr>
          <p:cNvSpPr txBox="1"/>
          <p:nvPr/>
        </p:nvSpPr>
        <p:spPr>
          <a:xfrm>
            <a:off x="211014" y="1321876"/>
            <a:ext cx="5337176" cy="528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arriveAndAwaitAdvance() </a:t>
            </a:r>
            <a:r>
              <a:rPr lang="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указывает, что поток завершил текущую фазу + этот поток ждет пока остальный закончат данную фазу</a:t>
            </a:r>
            <a:br>
              <a:rPr lang="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arrive()</a:t>
            </a:r>
            <a:r>
              <a:rPr lang="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 указывает, что поток завершил текущую фазу, но поток не останавливается</a:t>
            </a:r>
            <a:br>
              <a:rPr lang="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awaitAdvance(int phase) </a:t>
            </a:r>
            <a:r>
              <a:rPr lang="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если номер фазы совпадает, то приостанавливает поток до завершения указанной фазы</a:t>
            </a:r>
            <a:br>
              <a:rPr lang="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arriveAndDeregister() </a:t>
            </a:r>
            <a:r>
              <a:rPr lang="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сообщает о завершении всех фаз потоком и снимает его с регистрации</a:t>
            </a:r>
            <a:br>
              <a:rPr lang="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register() </a:t>
            </a:r>
            <a:r>
              <a:rPr lang="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регистрирует нового участника.</a:t>
            </a:r>
            <a:endParaRPr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18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47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24800-913A-736C-E578-38F5E5C07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9F2CDDD-2983-BDF2-6E92-D63321A967D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2B42572D-8536-D7AD-E701-B9B3EE32ED3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92DE43D-ADF7-211C-0B6B-E53F6A0D8E7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0CC0719-D44A-30C5-AB64-4C45FC9F0879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13DC045-9B92-FD6E-EADB-06405EF1774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7CA910B-190D-B92F-0028-A30E899F0BD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5AC2C5B-86F0-D5F0-143D-DCDFF14CE30A}"/>
              </a:ext>
            </a:extLst>
          </p:cNvPr>
          <p:cNvSpPr txBox="1"/>
          <p:nvPr/>
        </p:nvSpPr>
        <p:spPr>
          <a:xfrm>
            <a:off x="3762375" y="2274838"/>
            <a:ext cx="6153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[Demo] Solve multi-thread problems </a:t>
            </a:r>
          </a:p>
        </p:txBody>
      </p:sp>
    </p:spTree>
    <p:extLst>
      <p:ext uri="{BB962C8B-B14F-4D97-AF65-F5344CB8AC3E}">
        <p14:creationId xmlns:p14="http://schemas.microsoft.com/office/powerpoint/2010/main" val="2343618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AD7B9-4260-EA27-0B22-F17D955A3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6DED525-A79C-25E8-91D5-917C293802A5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A232628A-F62C-36B5-A064-E44AE35C850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F4B96B8-F271-E4D6-BC60-237402F1CF0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5C4C820-9D20-1F71-A82D-BEAD28408822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EF38F37-7C5E-8FAC-4452-A60F58E126E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CD79123-1BBE-2E50-CC00-EE2BEB64595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5B443EE-6F76-CD13-EA58-782B97B569E4}"/>
              </a:ext>
            </a:extLst>
          </p:cNvPr>
          <p:cNvSpPr txBox="1"/>
          <p:nvPr/>
        </p:nvSpPr>
        <p:spPr>
          <a:xfrm>
            <a:off x="211015" y="316523"/>
            <a:ext cx="533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Multi-thread collections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377D3-92F0-DA41-F378-25577FAFA1B5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CopyOnWriteArrayList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50BAC-49F7-0DD9-D415-8BD31DA4DB0A}"/>
              </a:ext>
            </a:extLst>
          </p:cNvPr>
          <p:cNvSpPr txBox="1"/>
          <p:nvPr/>
        </p:nvSpPr>
        <p:spPr>
          <a:xfrm>
            <a:off x="211015" y="1339138"/>
            <a:ext cx="61531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Представляет собой синхронизированный List, внутри которого лежит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массив. 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использовании мутирующих операций (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тд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создается новая копия массива, и уже эта копия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мутируется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этом, потоки, которые уже итерировались по листу во время его изменения, будут хранить ссылку на старый массив, который не менялся.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C088383-07B4-AD54-2484-8E4565763107}"/>
              </a:ext>
            </a:extLst>
          </p:cNvPr>
          <p:cNvSpPr/>
          <p:nvPr/>
        </p:nvSpPr>
        <p:spPr>
          <a:xfrm>
            <a:off x="8713664" y="3152720"/>
            <a:ext cx="2726553" cy="1308100"/>
          </a:xfrm>
          <a:custGeom>
            <a:avLst/>
            <a:gdLst>
              <a:gd name="connsiteX0" fmla="*/ 0 w 2726553"/>
              <a:gd name="connsiteY0" fmla="*/ 0 h 1308100"/>
              <a:gd name="connsiteX1" fmla="*/ 518045 w 2726553"/>
              <a:gd name="connsiteY1" fmla="*/ 0 h 1308100"/>
              <a:gd name="connsiteX2" fmla="*/ 1008825 w 2726553"/>
              <a:gd name="connsiteY2" fmla="*/ 0 h 1308100"/>
              <a:gd name="connsiteX3" fmla="*/ 1499604 w 2726553"/>
              <a:gd name="connsiteY3" fmla="*/ 0 h 1308100"/>
              <a:gd name="connsiteX4" fmla="*/ 1963118 w 2726553"/>
              <a:gd name="connsiteY4" fmla="*/ 0 h 1308100"/>
              <a:gd name="connsiteX5" fmla="*/ 2726553 w 2726553"/>
              <a:gd name="connsiteY5" fmla="*/ 0 h 1308100"/>
              <a:gd name="connsiteX6" fmla="*/ 2726553 w 2726553"/>
              <a:gd name="connsiteY6" fmla="*/ 422952 h 1308100"/>
              <a:gd name="connsiteX7" fmla="*/ 2726553 w 2726553"/>
              <a:gd name="connsiteY7" fmla="*/ 885148 h 1308100"/>
              <a:gd name="connsiteX8" fmla="*/ 2726553 w 2726553"/>
              <a:gd name="connsiteY8" fmla="*/ 1308100 h 1308100"/>
              <a:gd name="connsiteX9" fmla="*/ 2153977 w 2726553"/>
              <a:gd name="connsiteY9" fmla="*/ 1308100 h 1308100"/>
              <a:gd name="connsiteX10" fmla="*/ 1581401 w 2726553"/>
              <a:gd name="connsiteY10" fmla="*/ 1308100 h 1308100"/>
              <a:gd name="connsiteX11" fmla="*/ 981559 w 2726553"/>
              <a:gd name="connsiteY11" fmla="*/ 1308100 h 1308100"/>
              <a:gd name="connsiteX12" fmla="*/ 0 w 2726553"/>
              <a:gd name="connsiteY12" fmla="*/ 1308100 h 1308100"/>
              <a:gd name="connsiteX13" fmla="*/ 0 w 2726553"/>
              <a:gd name="connsiteY13" fmla="*/ 898229 h 1308100"/>
              <a:gd name="connsiteX14" fmla="*/ 0 w 2726553"/>
              <a:gd name="connsiteY14" fmla="*/ 475276 h 1308100"/>
              <a:gd name="connsiteX15" fmla="*/ 0 w 2726553"/>
              <a:gd name="connsiteY15" fmla="*/ 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26553" h="1308100" fill="none" extrusionOk="0">
                <a:moveTo>
                  <a:pt x="0" y="0"/>
                </a:moveTo>
                <a:cubicBezTo>
                  <a:pt x="139343" y="-33845"/>
                  <a:pt x="335541" y="61695"/>
                  <a:pt x="518045" y="0"/>
                </a:cubicBezTo>
                <a:cubicBezTo>
                  <a:pt x="700549" y="-61695"/>
                  <a:pt x="835291" y="51015"/>
                  <a:pt x="1008825" y="0"/>
                </a:cubicBezTo>
                <a:cubicBezTo>
                  <a:pt x="1182359" y="-51015"/>
                  <a:pt x="1399970" y="38371"/>
                  <a:pt x="1499604" y="0"/>
                </a:cubicBezTo>
                <a:cubicBezTo>
                  <a:pt x="1599238" y="-38371"/>
                  <a:pt x="1816601" y="30977"/>
                  <a:pt x="1963118" y="0"/>
                </a:cubicBezTo>
                <a:cubicBezTo>
                  <a:pt x="2109635" y="-30977"/>
                  <a:pt x="2468968" y="22020"/>
                  <a:pt x="2726553" y="0"/>
                </a:cubicBezTo>
                <a:cubicBezTo>
                  <a:pt x="2775752" y="124929"/>
                  <a:pt x="2682234" y="242234"/>
                  <a:pt x="2726553" y="422952"/>
                </a:cubicBezTo>
                <a:cubicBezTo>
                  <a:pt x="2770872" y="603670"/>
                  <a:pt x="2718671" y="687924"/>
                  <a:pt x="2726553" y="885148"/>
                </a:cubicBezTo>
                <a:cubicBezTo>
                  <a:pt x="2734435" y="1082372"/>
                  <a:pt x="2700020" y="1136720"/>
                  <a:pt x="2726553" y="1308100"/>
                </a:cubicBezTo>
                <a:cubicBezTo>
                  <a:pt x="2457686" y="1320892"/>
                  <a:pt x="2401914" y="1293283"/>
                  <a:pt x="2153977" y="1308100"/>
                </a:cubicBezTo>
                <a:cubicBezTo>
                  <a:pt x="1906040" y="1322917"/>
                  <a:pt x="1761582" y="1284597"/>
                  <a:pt x="1581401" y="1308100"/>
                </a:cubicBezTo>
                <a:cubicBezTo>
                  <a:pt x="1401220" y="1331603"/>
                  <a:pt x="1252870" y="1239006"/>
                  <a:pt x="981559" y="1308100"/>
                </a:cubicBezTo>
                <a:cubicBezTo>
                  <a:pt x="710248" y="1377194"/>
                  <a:pt x="313033" y="1210674"/>
                  <a:pt x="0" y="1308100"/>
                </a:cubicBezTo>
                <a:cubicBezTo>
                  <a:pt x="-4350" y="1108893"/>
                  <a:pt x="2461" y="1022595"/>
                  <a:pt x="0" y="898229"/>
                </a:cubicBezTo>
                <a:cubicBezTo>
                  <a:pt x="-2461" y="773863"/>
                  <a:pt x="10354" y="604851"/>
                  <a:pt x="0" y="475276"/>
                </a:cubicBezTo>
                <a:cubicBezTo>
                  <a:pt x="-10354" y="345701"/>
                  <a:pt x="33941" y="105764"/>
                  <a:pt x="0" y="0"/>
                </a:cubicBezTo>
                <a:close/>
              </a:path>
              <a:path w="2726553" h="1308100" stroke="0" extrusionOk="0">
                <a:moveTo>
                  <a:pt x="0" y="0"/>
                </a:moveTo>
                <a:cubicBezTo>
                  <a:pt x="111765" y="-37657"/>
                  <a:pt x="297844" y="46186"/>
                  <a:pt x="463514" y="0"/>
                </a:cubicBezTo>
                <a:cubicBezTo>
                  <a:pt x="629184" y="-46186"/>
                  <a:pt x="778653" y="9911"/>
                  <a:pt x="1008825" y="0"/>
                </a:cubicBezTo>
                <a:cubicBezTo>
                  <a:pt x="1238997" y="-9911"/>
                  <a:pt x="1352537" y="65052"/>
                  <a:pt x="1608666" y="0"/>
                </a:cubicBezTo>
                <a:cubicBezTo>
                  <a:pt x="1864795" y="-65052"/>
                  <a:pt x="1921764" y="15078"/>
                  <a:pt x="2153977" y="0"/>
                </a:cubicBezTo>
                <a:cubicBezTo>
                  <a:pt x="2386190" y="-15078"/>
                  <a:pt x="2526865" y="4832"/>
                  <a:pt x="2726553" y="0"/>
                </a:cubicBezTo>
                <a:cubicBezTo>
                  <a:pt x="2741295" y="182125"/>
                  <a:pt x="2686155" y="248040"/>
                  <a:pt x="2726553" y="449114"/>
                </a:cubicBezTo>
                <a:cubicBezTo>
                  <a:pt x="2766951" y="650188"/>
                  <a:pt x="2684922" y="677286"/>
                  <a:pt x="2726553" y="872067"/>
                </a:cubicBezTo>
                <a:cubicBezTo>
                  <a:pt x="2768184" y="1066848"/>
                  <a:pt x="2699098" y="1110254"/>
                  <a:pt x="2726553" y="1308100"/>
                </a:cubicBezTo>
                <a:cubicBezTo>
                  <a:pt x="2442636" y="1308145"/>
                  <a:pt x="2399383" y="1301121"/>
                  <a:pt x="2153977" y="1308100"/>
                </a:cubicBezTo>
                <a:cubicBezTo>
                  <a:pt x="1908571" y="1315079"/>
                  <a:pt x="1755151" y="1298623"/>
                  <a:pt x="1608666" y="1308100"/>
                </a:cubicBezTo>
                <a:cubicBezTo>
                  <a:pt x="1462181" y="1317577"/>
                  <a:pt x="1284281" y="1286811"/>
                  <a:pt x="1063356" y="1308100"/>
                </a:cubicBezTo>
                <a:cubicBezTo>
                  <a:pt x="842431" y="1329389"/>
                  <a:pt x="780613" y="1279798"/>
                  <a:pt x="518045" y="1308100"/>
                </a:cubicBezTo>
                <a:cubicBezTo>
                  <a:pt x="255477" y="1336402"/>
                  <a:pt x="135151" y="1306914"/>
                  <a:pt x="0" y="1308100"/>
                </a:cubicBezTo>
                <a:cubicBezTo>
                  <a:pt x="-14321" y="1147498"/>
                  <a:pt x="29942" y="996500"/>
                  <a:pt x="0" y="898229"/>
                </a:cubicBezTo>
                <a:cubicBezTo>
                  <a:pt x="-29942" y="799958"/>
                  <a:pt x="13436" y="653588"/>
                  <a:pt x="0" y="462195"/>
                </a:cubicBezTo>
                <a:cubicBezTo>
                  <a:pt x="-13436" y="270802"/>
                  <a:pt x="39129" y="106127"/>
                  <a:pt x="0" y="0"/>
                </a:cubicBezTo>
                <a:close/>
              </a:path>
            </a:pathLst>
          </a:custGeom>
          <a:solidFill>
            <a:srgbClr val="38475E"/>
          </a:solidFill>
          <a:ln w="76200">
            <a:solidFill>
              <a:srgbClr val="38475E"/>
            </a:solidFill>
            <a:extLst>
              <a:ext uri="{C807C97D-BFC1-408E-A445-0C87EB9F89A2}">
                <ask:lineSketchStyleProps xmlns:ask="http://schemas.microsoft.com/office/drawing/2018/sketchyshapes" sd="22141667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Чтение не блокируется!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36F129CC-3210-F508-B645-502B48666F3D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6096000" y="3567372"/>
            <a:ext cx="2617664" cy="239399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B71B69F-AEA9-243B-F7CE-24949F26BEB3}"/>
              </a:ext>
            </a:extLst>
          </p:cNvPr>
          <p:cNvSpPr/>
          <p:nvPr/>
        </p:nvSpPr>
        <p:spPr>
          <a:xfrm>
            <a:off x="8772811" y="4873462"/>
            <a:ext cx="2726553" cy="1308100"/>
          </a:xfrm>
          <a:custGeom>
            <a:avLst/>
            <a:gdLst>
              <a:gd name="connsiteX0" fmla="*/ 0 w 2726553"/>
              <a:gd name="connsiteY0" fmla="*/ 0 h 1308100"/>
              <a:gd name="connsiteX1" fmla="*/ 518045 w 2726553"/>
              <a:gd name="connsiteY1" fmla="*/ 0 h 1308100"/>
              <a:gd name="connsiteX2" fmla="*/ 1008825 w 2726553"/>
              <a:gd name="connsiteY2" fmla="*/ 0 h 1308100"/>
              <a:gd name="connsiteX3" fmla="*/ 1499604 w 2726553"/>
              <a:gd name="connsiteY3" fmla="*/ 0 h 1308100"/>
              <a:gd name="connsiteX4" fmla="*/ 1963118 w 2726553"/>
              <a:gd name="connsiteY4" fmla="*/ 0 h 1308100"/>
              <a:gd name="connsiteX5" fmla="*/ 2726553 w 2726553"/>
              <a:gd name="connsiteY5" fmla="*/ 0 h 1308100"/>
              <a:gd name="connsiteX6" fmla="*/ 2726553 w 2726553"/>
              <a:gd name="connsiteY6" fmla="*/ 422952 h 1308100"/>
              <a:gd name="connsiteX7" fmla="*/ 2726553 w 2726553"/>
              <a:gd name="connsiteY7" fmla="*/ 885148 h 1308100"/>
              <a:gd name="connsiteX8" fmla="*/ 2726553 w 2726553"/>
              <a:gd name="connsiteY8" fmla="*/ 1308100 h 1308100"/>
              <a:gd name="connsiteX9" fmla="*/ 2153977 w 2726553"/>
              <a:gd name="connsiteY9" fmla="*/ 1308100 h 1308100"/>
              <a:gd name="connsiteX10" fmla="*/ 1581401 w 2726553"/>
              <a:gd name="connsiteY10" fmla="*/ 1308100 h 1308100"/>
              <a:gd name="connsiteX11" fmla="*/ 981559 w 2726553"/>
              <a:gd name="connsiteY11" fmla="*/ 1308100 h 1308100"/>
              <a:gd name="connsiteX12" fmla="*/ 0 w 2726553"/>
              <a:gd name="connsiteY12" fmla="*/ 1308100 h 1308100"/>
              <a:gd name="connsiteX13" fmla="*/ 0 w 2726553"/>
              <a:gd name="connsiteY13" fmla="*/ 898229 h 1308100"/>
              <a:gd name="connsiteX14" fmla="*/ 0 w 2726553"/>
              <a:gd name="connsiteY14" fmla="*/ 475276 h 1308100"/>
              <a:gd name="connsiteX15" fmla="*/ 0 w 2726553"/>
              <a:gd name="connsiteY15" fmla="*/ 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26553" h="1308100" fill="none" extrusionOk="0">
                <a:moveTo>
                  <a:pt x="0" y="0"/>
                </a:moveTo>
                <a:cubicBezTo>
                  <a:pt x="139343" y="-33845"/>
                  <a:pt x="335541" y="61695"/>
                  <a:pt x="518045" y="0"/>
                </a:cubicBezTo>
                <a:cubicBezTo>
                  <a:pt x="700549" y="-61695"/>
                  <a:pt x="835291" y="51015"/>
                  <a:pt x="1008825" y="0"/>
                </a:cubicBezTo>
                <a:cubicBezTo>
                  <a:pt x="1182359" y="-51015"/>
                  <a:pt x="1399970" y="38371"/>
                  <a:pt x="1499604" y="0"/>
                </a:cubicBezTo>
                <a:cubicBezTo>
                  <a:pt x="1599238" y="-38371"/>
                  <a:pt x="1816601" y="30977"/>
                  <a:pt x="1963118" y="0"/>
                </a:cubicBezTo>
                <a:cubicBezTo>
                  <a:pt x="2109635" y="-30977"/>
                  <a:pt x="2468968" y="22020"/>
                  <a:pt x="2726553" y="0"/>
                </a:cubicBezTo>
                <a:cubicBezTo>
                  <a:pt x="2775752" y="124929"/>
                  <a:pt x="2682234" y="242234"/>
                  <a:pt x="2726553" y="422952"/>
                </a:cubicBezTo>
                <a:cubicBezTo>
                  <a:pt x="2770872" y="603670"/>
                  <a:pt x="2718671" y="687924"/>
                  <a:pt x="2726553" y="885148"/>
                </a:cubicBezTo>
                <a:cubicBezTo>
                  <a:pt x="2734435" y="1082372"/>
                  <a:pt x="2700020" y="1136720"/>
                  <a:pt x="2726553" y="1308100"/>
                </a:cubicBezTo>
                <a:cubicBezTo>
                  <a:pt x="2457686" y="1320892"/>
                  <a:pt x="2401914" y="1293283"/>
                  <a:pt x="2153977" y="1308100"/>
                </a:cubicBezTo>
                <a:cubicBezTo>
                  <a:pt x="1906040" y="1322917"/>
                  <a:pt x="1761582" y="1284597"/>
                  <a:pt x="1581401" y="1308100"/>
                </a:cubicBezTo>
                <a:cubicBezTo>
                  <a:pt x="1401220" y="1331603"/>
                  <a:pt x="1252870" y="1239006"/>
                  <a:pt x="981559" y="1308100"/>
                </a:cubicBezTo>
                <a:cubicBezTo>
                  <a:pt x="710248" y="1377194"/>
                  <a:pt x="313033" y="1210674"/>
                  <a:pt x="0" y="1308100"/>
                </a:cubicBezTo>
                <a:cubicBezTo>
                  <a:pt x="-4350" y="1108893"/>
                  <a:pt x="2461" y="1022595"/>
                  <a:pt x="0" y="898229"/>
                </a:cubicBezTo>
                <a:cubicBezTo>
                  <a:pt x="-2461" y="773863"/>
                  <a:pt x="10354" y="604851"/>
                  <a:pt x="0" y="475276"/>
                </a:cubicBezTo>
                <a:cubicBezTo>
                  <a:pt x="-10354" y="345701"/>
                  <a:pt x="33941" y="105764"/>
                  <a:pt x="0" y="0"/>
                </a:cubicBezTo>
                <a:close/>
              </a:path>
              <a:path w="2726553" h="1308100" stroke="0" extrusionOk="0">
                <a:moveTo>
                  <a:pt x="0" y="0"/>
                </a:moveTo>
                <a:cubicBezTo>
                  <a:pt x="111765" y="-37657"/>
                  <a:pt x="297844" y="46186"/>
                  <a:pt x="463514" y="0"/>
                </a:cubicBezTo>
                <a:cubicBezTo>
                  <a:pt x="629184" y="-46186"/>
                  <a:pt x="778653" y="9911"/>
                  <a:pt x="1008825" y="0"/>
                </a:cubicBezTo>
                <a:cubicBezTo>
                  <a:pt x="1238997" y="-9911"/>
                  <a:pt x="1352537" y="65052"/>
                  <a:pt x="1608666" y="0"/>
                </a:cubicBezTo>
                <a:cubicBezTo>
                  <a:pt x="1864795" y="-65052"/>
                  <a:pt x="1921764" y="15078"/>
                  <a:pt x="2153977" y="0"/>
                </a:cubicBezTo>
                <a:cubicBezTo>
                  <a:pt x="2386190" y="-15078"/>
                  <a:pt x="2526865" y="4832"/>
                  <a:pt x="2726553" y="0"/>
                </a:cubicBezTo>
                <a:cubicBezTo>
                  <a:pt x="2741295" y="182125"/>
                  <a:pt x="2686155" y="248040"/>
                  <a:pt x="2726553" y="449114"/>
                </a:cubicBezTo>
                <a:cubicBezTo>
                  <a:pt x="2766951" y="650188"/>
                  <a:pt x="2684922" y="677286"/>
                  <a:pt x="2726553" y="872067"/>
                </a:cubicBezTo>
                <a:cubicBezTo>
                  <a:pt x="2768184" y="1066848"/>
                  <a:pt x="2699098" y="1110254"/>
                  <a:pt x="2726553" y="1308100"/>
                </a:cubicBezTo>
                <a:cubicBezTo>
                  <a:pt x="2442636" y="1308145"/>
                  <a:pt x="2399383" y="1301121"/>
                  <a:pt x="2153977" y="1308100"/>
                </a:cubicBezTo>
                <a:cubicBezTo>
                  <a:pt x="1908571" y="1315079"/>
                  <a:pt x="1755151" y="1298623"/>
                  <a:pt x="1608666" y="1308100"/>
                </a:cubicBezTo>
                <a:cubicBezTo>
                  <a:pt x="1462181" y="1317577"/>
                  <a:pt x="1284281" y="1286811"/>
                  <a:pt x="1063356" y="1308100"/>
                </a:cubicBezTo>
                <a:cubicBezTo>
                  <a:pt x="842431" y="1329389"/>
                  <a:pt x="780613" y="1279798"/>
                  <a:pt x="518045" y="1308100"/>
                </a:cubicBezTo>
                <a:cubicBezTo>
                  <a:pt x="255477" y="1336402"/>
                  <a:pt x="135151" y="1306914"/>
                  <a:pt x="0" y="1308100"/>
                </a:cubicBezTo>
                <a:cubicBezTo>
                  <a:pt x="-14321" y="1147498"/>
                  <a:pt x="29942" y="996500"/>
                  <a:pt x="0" y="898229"/>
                </a:cubicBezTo>
                <a:cubicBezTo>
                  <a:pt x="-29942" y="799958"/>
                  <a:pt x="13436" y="653588"/>
                  <a:pt x="0" y="462195"/>
                </a:cubicBezTo>
                <a:cubicBezTo>
                  <a:pt x="-13436" y="270802"/>
                  <a:pt x="39129" y="106127"/>
                  <a:pt x="0" y="0"/>
                </a:cubicBezTo>
                <a:close/>
              </a:path>
            </a:pathLst>
          </a:custGeom>
          <a:solidFill>
            <a:srgbClr val="38475E"/>
          </a:solidFill>
          <a:ln w="76200">
            <a:solidFill>
              <a:srgbClr val="38475E"/>
            </a:solidFill>
            <a:extLst>
              <a:ext uri="{C807C97D-BFC1-408E-A445-0C87EB9F89A2}">
                <ask:lineSketchStyleProps xmlns:ask="http://schemas.microsoft.com/office/drawing/2018/sketchyshapes" sd="22141667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На методах записи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synchronized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Соединитель: уступ 18">
            <a:extLst>
              <a:ext uri="{FF2B5EF4-FFF2-40B4-BE49-F238E27FC236}">
                <a16:creationId xmlns:a16="http://schemas.microsoft.com/office/drawing/2014/main" id="{C4AF42D8-4199-2DAB-F7FB-B63C7129498E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5835565" y="3721100"/>
            <a:ext cx="2937247" cy="1806413"/>
          </a:xfrm>
          <a:prstGeom prst="bentConnector3">
            <a:avLst>
              <a:gd name="adj1" fmla="val 50000"/>
            </a:avLst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CF42C2A-6591-5A20-551B-BB5C00200608}"/>
              </a:ext>
            </a:extLst>
          </p:cNvPr>
          <p:cNvSpPr/>
          <p:nvPr/>
        </p:nvSpPr>
        <p:spPr>
          <a:xfrm>
            <a:off x="8713664" y="1167989"/>
            <a:ext cx="3033836" cy="1308100"/>
          </a:xfrm>
          <a:custGeom>
            <a:avLst/>
            <a:gdLst>
              <a:gd name="connsiteX0" fmla="*/ 0 w 3033836"/>
              <a:gd name="connsiteY0" fmla="*/ 0 h 1308100"/>
              <a:gd name="connsiteX1" fmla="*/ 475301 w 3033836"/>
              <a:gd name="connsiteY1" fmla="*/ 0 h 1308100"/>
              <a:gd name="connsiteX2" fmla="*/ 889925 w 3033836"/>
              <a:gd name="connsiteY2" fmla="*/ 0 h 1308100"/>
              <a:gd name="connsiteX3" fmla="*/ 1334888 w 3033836"/>
              <a:gd name="connsiteY3" fmla="*/ 0 h 1308100"/>
              <a:gd name="connsiteX4" fmla="*/ 1810189 w 3033836"/>
              <a:gd name="connsiteY4" fmla="*/ 0 h 1308100"/>
              <a:gd name="connsiteX5" fmla="*/ 2285490 w 3033836"/>
              <a:gd name="connsiteY5" fmla="*/ 0 h 1308100"/>
              <a:gd name="connsiteX6" fmla="*/ 3033836 w 3033836"/>
              <a:gd name="connsiteY6" fmla="*/ 0 h 1308100"/>
              <a:gd name="connsiteX7" fmla="*/ 3033836 w 3033836"/>
              <a:gd name="connsiteY7" fmla="*/ 436033 h 1308100"/>
              <a:gd name="connsiteX8" fmla="*/ 3033836 w 3033836"/>
              <a:gd name="connsiteY8" fmla="*/ 898229 h 1308100"/>
              <a:gd name="connsiteX9" fmla="*/ 3033836 w 3033836"/>
              <a:gd name="connsiteY9" fmla="*/ 1308100 h 1308100"/>
              <a:gd name="connsiteX10" fmla="*/ 2619212 w 3033836"/>
              <a:gd name="connsiteY10" fmla="*/ 1308100 h 1308100"/>
              <a:gd name="connsiteX11" fmla="*/ 2174249 w 3033836"/>
              <a:gd name="connsiteY11" fmla="*/ 1308100 h 1308100"/>
              <a:gd name="connsiteX12" fmla="*/ 1607933 w 3033836"/>
              <a:gd name="connsiteY12" fmla="*/ 1308100 h 1308100"/>
              <a:gd name="connsiteX13" fmla="*/ 1162970 w 3033836"/>
              <a:gd name="connsiteY13" fmla="*/ 1308100 h 1308100"/>
              <a:gd name="connsiteX14" fmla="*/ 657331 w 3033836"/>
              <a:gd name="connsiteY14" fmla="*/ 1308100 h 1308100"/>
              <a:gd name="connsiteX15" fmla="*/ 0 w 3033836"/>
              <a:gd name="connsiteY15" fmla="*/ 1308100 h 1308100"/>
              <a:gd name="connsiteX16" fmla="*/ 0 w 3033836"/>
              <a:gd name="connsiteY16" fmla="*/ 872067 h 1308100"/>
              <a:gd name="connsiteX17" fmla="*/ 0 w 3033836"/>
              <a:gd name="connsiteY17" fmla="*/ 462195 h 1308100"/>
              <a:gd name="connsiteX18" fmla="*/ 0 w 3033836"/>
              <a:gd name="connsiteY18" fmla="*/ 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33836" h="1308100" fill="none" extrusionOk="0">
                <a:moveTo>
                  <a:pt x="0" y="0"/>
                </a:moveTo>
                <a:cubicBezTo>
                  <a:pt x="102532" y="-55407"/>
                  <a:pt x="379536" y="44906"/>
                  <a:pt x="475301" y="0"/>
                </a:cubicBezTo>
                <a:cubicBezTo>
                  <a:pt x="571066" y="-44906"/>
                  <a:pt x="729972" y="47475"/>
                  <a:pt x="889925" y="0"/>
                </a:cubicBezTo>
                <a:cubicBezTo>
                  <a:pt x="1049878" y="-47475"/>
                  <a:pt x="1221499" y="7818"/>
                  <a:pt x="1334888" y="0"/>
                </a:cubicBezTo>
                <a:cubicBezTo>
                  <a:pt x="1448277" y="-7818"/>
                  <a:pt x="1688053" y="38897"/>
                  <a:pt x="1810189" y="0"/>
                </a:cubicBezTo>
                <a:cubicBezTo>
                  <a:pt x="1932325" y="-38897"/>
                  <a:pt x="2098171" y="50828"/>
                  <a:pt x="2285490" y="0"/>
                </a:cubicBezTo>
                <a:cubicBezTo>
                  <a:pt x="2472809" y="-50828"/>
                  <a:pt x="2772933" y="51972"/>
                  <a:pt x="3033836" y="0"/>
                </a:cubicBezTo>
                <a:cubicBezTo>
                  <a:pt x="3043256" y="152149"/>
                  <a:pt x="3022608" y="277592"/>
                  <a:pt x="3033836" y="436033"/>
                </a:cubicBezTo>
                <a:cubicBezTo>
                  <a:pt x="3045064" y="594474"/>
                  <a:pt x="2983149" y="788911"/>
                  <a:pt x="3033836" y="898229"/>
                </a:cubicBezTo>
                <a:cubicBezTo>
                  <a:pt x="3084523" y="1007547"/>
                  <a:pt x="3031293" y="1160158"/>
                  <a:pt x="3033836" y="1308100"/>
                </a:cubicBezTo>
                <a:cubicBezTo>
                  <a:pt x="2906697" y="1325168"/>
                  <a:pt x="2813340" y="1272178"/>
                  <a:pt x="2619212" y="1308100"/>
                </a:cubicBezTo>
                <a:cubicBezTo>
                  <a:pt x="2425084" y="1344022"/>
                  <a:pt x="2312802" y="1270995"/>
                  <a:pt x="2174249" y="1308100"/>
                </a:cubicBezTo>
                <a:cubicBezTo>
                  <a:pt x="2035696" y="1345205"/>
                  <a:pt x="1788054" y="1294730"/>
                  <a:pt x="1607933" y="1308100"/>
                </a:cubicBezTo>
                <a:cubicBezTo>
                  <a:pt x="1427812" y="1321470"/>
                  <a:pt x="1295658" y="1256675"/>
                  <a:pt x="1162970" y="1308100"/>
                </a:cubicBezTo>
                <a:cubicBezTo>
                  <a:pt x="1030282" y="1359525"/>
                  <a:pt x="790972" y="1278645"/>
                  <a:pt x="657331" y="1308100"/>
                </a:cubicBezTo>
                <a:cubicBezTo>
                  <a:pt x="523690" y="1337555"/>
                  <a:pt x="196645" y="1261365"/>
                  <a:pt x="0" y="1308100"/>
                </a:cubicBezTo>
                <a:cubicBezTo>
                  <a:pt x="-23789" y="1212714"/>
                  <a:pt x="31730" y="1071381"/>
                  <a:pt x="0" y="872067"/>
                </a:cubicBezTo>
                <a:cubicBezTo>
                  <a:pt x="-31730" y="672753"/>
                  <a:pt x="33865" y="633074"/>
                  <a:pt x="0" y="462195"/>
                </a:cubicBezTo>
                <a:cubicBezTo>
                  <a:pt x="-33865" y="291316"/>
                  <a:pt x="38534" y="152739"/>
                  <a:pt x="0" y="0"/>
                </a:cubicBezTo>
                <a:close/>
              </a:path>
              <a:path w="3033836" h="1308100" stroke="0" extrusionOk="0">
                <a:moveTo>
                  <a:pt x="0" y="0"/>
                </a:moveTo>
                <a:cubicBezTo>
                  <a:pt x="124451" y="-4890"/>
                  <a:pt x="222795" y="3723"/>
                  <a:pt x="414624" y="0"/>
                </a:cubicBezTo>
                <a:cubicBezTo>
                  <a:pt x="606453" y="-3723"/>
                  <a:pt x="817549" y="41666"/>
                  <a:pt x="920264" y="0"/>
                </a:cubicBezTo>
                <a:cubicBezTo>
                  <a:pt x="1022979" y="-41666"/>
                  <a:pt x="1367559" y="45606"/>
                  <a:pt x="1486580" y="0"/>
                </a:cubicBezTo>
                <a:cubicBezTo>
                  <a:pt x="1605601" y="-45606"/>
                  <a:pt x="1804038" y="59528"/>
                  <a:pt x="1992219" y="0"/>
                </a:cubicBezTo>
                <a:cubicBezTo>
                  <a:pt x="2180400" y="-59528"/>
                  <a:pt x="2258508" y="13872"/>
                  <a:pt x="2437182" y="0"/>
                </a:cubicBezTo>
                <a:cubicBezTo>
                  <a:pt x="2615856" y="-13872"/>
                  <a:pt x="2867025" y="2435"/>
                  <a:pt x="3033836" y="0"/>
                </a:cubicBezTo>
                <a:cubicBezTo>
                  <a:pt x="3052432" y="161158"/>
                  <a:pt x="2990968" y="234901"/>
                  <a:pt x="3033836" y="422952"/>
                </a:cubicBezTo>
                <a:cubicBezTo>
                  <a:pt x="3076704" y="611003"/>
                  <a:pt x="3010918" y="651874"/>
                  <a:pt x="3033836" y="858986"/>
                </a:cubicBezTo>
                <a:cubicBezTo>
                  <a:pt x="3056754" y="1066098"/>
                  <a:pt x="3027625" y="1123323"/>
                  <a:pt x="3033836" y="1308100"/>
                </a:cubicBezTo>
                <a:cubicBezTo>
                  <a:pt x="2884282" y="1347314"/>
                  <a:pt x="2659823" y="1282685"/>
                  <a:pt x="2558535" y="1308100"/>
                </a:cubicBezTo>
                <a:cubicBezTo>
                  <a:pt x="2457247" y="1333515"/>
                  <a:pt x="2167324" y="1268812"/>
                  <a:pt x="2052896" y="1308100"/>
                </a:cubicBezTo>
                <a:cubicBezTo>
                  <a:pt x="1938468" y="1347388"/>
                  <a:pt x="1780724" y="1254890"/>
                  <a:pt x="1547256" y="1308100"/>
                </a:cubicBezTo>
                <a:cubicBezTo>
                  <a:pt x="1313788" y="1361310"/>
                  <a:pt x="1125129" y="1294424"/>
                  <a:pt x="1011279" y="1308100"/>
                </a:cubicBezTo>
                <a:cubicBezTo>
                  <a:pt x="897429" y="1321776"/>
                  <a:pt x="688316" y="1273952"/>
                  <a:pt x="566316" y="1308100"/>
                </a:cubicBezTo>
                <a:cubicBezTo>
                  <a:pt x="444316" y="1342248"/>
                  <a:pt x="264167" y="1273618"/>
                  <a:pt x="0" y="1308100"/>
                </a:cubicBezTo>
                <a:cubicBezTo>
                  <a:pt x="-29621" y="1210151"/>
                  <a:pt x="39129" y="952032"/>
                  <a:pt x="0" y="845905"/>
                </a:cubicBezTo>
                <a:cubicBezTo>
                  <a:pt x="-39129" y="739779"/>
                  <a:pt x="8036" y="532035"/>
                  <a:pt x="0" y="422952"/>
                </a:cubicBezTo>
                <a:cubicBezTo>
                  <a:pt x="-8036" y="313869"/>
                  <a:pt x="38490" y="139459"/>
                  <a:pt x="0" y="0"/>
                </a:cubicBezTo>
                <a:close/>
              </a:path>
            </a:pathLst>
          </a:custGeom>
          <a:solidFill>
            <a:srgbClr val="38475E"/>
          </a:solidFill>
          <a:ln w="76200">
            <a:solidFill>
              <a:srgbClr val="38475E"/>
            </a:solidFill>
            <a:extLst>
              <a:ext uri="{C807C97D-BFC1-408E-A445-0C87EB9F89A2}">
                <ask:lineSketchStyleProps xmlns:ask="http://schemas.microsoft.com/office/drawing/2018/sketchyshapes" sd="22141667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При каждом добавление копия и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capacity + 1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ED702C22-DE7B-F2D3-42EA-FC6122FA8718}"/>
              </a:ext>
            </a:extLst>
          </p:cNvPr>
          <p:cNvCxnSpPr>
            <a:cxnSpLocks/>
            <a:stCxn id="25" idx="1"/>
            <a:endCxn id="12" idx="3"/>
          </p:cNvCxnSpPr>
          <p:nvPr/>
        </p:nvCxnSpPr>
        <p:spPr>
          <a:xfrm rot="10800000" flipV="1">
            <a:off x="6364166" y="1822039"/>
            <a:ext cx="2349499" cy="948260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E6DA7-D3C0-CE4E-B3B3-0CB7406AB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3A9F8B9-421D-2FA1-C0B9-0BD95315535D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B002874-350B-2EE9-107D-D6026AE1018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9A3F287-4327-43CB-726A-66C7256E156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9CBD588-0520-2432-8082-D28C4E97910A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4113215-5763-632F-EBB4-BE3EB821B28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1C4D320-9B3C-1061-1866-AAE4D7A2D18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86935C-7C6D-9CD5-8237-88AC0AB37A5B}"/>
              </a:ext>
            </a:extLst>
          </p:cNvPr>
          <p:cNvSpPr txBox="1"/>
          <p:nvPr/>
        </p:nvSpPr>
        <p:spPr>
          <a:xfrm>
            <a:off x="211015" y="316523"/>
            <a:ext cx="588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GB" sz="2800" dirty="0">
                <a:latin typeface="Arial Black" panose="020B0A04020102020204" pitchFamily="34" charset="0"/>
              </a:rPr>
              <a:t>Process</a:t>
            </a:r>
            <a:r>
              <a:rPr lang="en-GB" sz="2800" b="1" dirty="0">
                <a:latin typeface="Arial Black" panose="020B0A04020102020204" pitchFamily="34" charset="0"/>
              </a:rPr>
              <a:t> VS Thread</a:t>
            </a:r>
            <a:endParaRPr lang="en-GB" sz="2800" b="1" dirty="0">
              <a:solidFill>
                <a:srgbClr val="000000"/>
              </a:solidFill>
              <a:latin typeface="Arial Black" panose="020B0A040201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D1FC3-B9C5-BD7C-97D1-30DEBF1B5982}"/>
              </a:ext>
            </a:extLst>
          </p:cNvPr>
          <p:cNvSpPr txBox="1"/>
          <p:nvPr/>
        </p:nvSpPr>
        <p:spPr>
          <a:xfrm>
            <a:off x="211014" y="1339138"/>
            <a:ext cx="11663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Процесс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- выполняемая программа, под которую выделены системные ресурсы. Процессы изолированы друг от друга (имеют свой стек, память и данные), если процессу надо получить доступ к ресурсам другого процесса, ему нужно использовать межпроцессорное взаимодействие.</a:t>
            </a:r>
          </a:p>
          <a:p>
            <a:pPr lvl="0"/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Поток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 базовая единица, которой ОС выделяет процессорное время. Процесс содержит как минимум один поток. В отличии от процесса, поток разделяет ресурсы процесса с другими потоками.</a:t>
            </a:r>
          </a:p>
          <a:p>
            <a:pPr lvl="0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Java потоки реализованы с помощью класса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oogle Shape;38;g2e9325ca1db_0_16">
            <a:extLst>
              <a:ext uri="{FF2B5EF4-FFF2-40B4-BE49-F238E27FC236}">
                <a16:creationId xmlns:a16="http://schemas.microsoft.com/office/drawing/2014/main" id="{A3054743-85CE-F9A3-8142-2A40FEAB41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471" y="3950736"/>
            <a:ext cx="1841150" cy="198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50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A3946-F510-817C-2BF7-00C4F3C1F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53E715A-35A7-4174-AFC8-756584F1031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EB907A4-B9AA-A4C4-1E0F-D0DFD747DA1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8F8D885-79E1-0DC5-0969-B6AF87B1DD6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847AD66-52EC-D5CA-C683-D4B760D8093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8EA2778-68E9-08DB-CF82-EDF1DE34780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F4C9769-5E64-253D-3FD4-5EB006FD7FF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E1617E-098B-5C81-0931-D77D4F3A8D3C}"/>
              </a:ext>
            </a:extLst>
          </p:cNvPr>
          <p:cNvSpPr txBox="1"/>
          <p:nvPr/>
        </p:nvSpPr>
        <p:spPr>
          <a:xfrm>
            <a:off x="211015" y="316523"/>
            <a:ext cx="533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Multi-thread collections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6E0C11-F079-1E9D-FAA4-BA50865EBAE4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ConcurrentHashMap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86B0E-CAFB-A5C6-4D85-2BD2E97C0EDA}"/>
              </a:ext>
            </a:extLst>
          </p:cNvPr>
          <p:cNvSpPr txBox="1"/>
          <p:nvPr/>
        </p:nvSpPr>
        <p:spPr>
          <a:xfrm>
            <a:off x="211015" y="1339138"/>
            <a:ext cx="61531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>
              <a:buClr>
                <a:schemeClr val="dk1"/>
              </a:buClr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записи в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бакет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лочится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только верхняя нода этого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бакета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>
              <a:buClr>
                <a:schemeClr val="dk1"/>
              </a:buClr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Чтение неблокирующее, даже если мы сейчас обновляем эту ноду, поскольку для обновления значения используется механизм CAS.</a:t>
            </a:r>
          </a:p>
        </p:txBody>
      </p:sp>
    </p:spTree>
    <p:extLst>
      <p:ext uri="{BB962C8B-B14F-4D97-AF65-F5344CB8AC3E}">
        <p14:creationId xmlns:p14="http://schemas.microsoft.com/office/powerpoint/2010/main" val="1964024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D73DA-C8CD-18F0-3707-FF46C6A18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A67E6BF-639B-E2D3-8496-6798EFE60304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62D996B-E320-ACE5-1056-F1532BB3675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3C960EB-381C-D4B0-C1A8-B6C78D096E8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82EC8C5-02D1-22BE-8DFA-CAA0D8C00AB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C3CEC50-8133-93F9-4CAC-56DD9F5E719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EA8481E-5B7B-C56E-6D99-4FCF4549C29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A095147-495E-CB22-B271-5095795AF025}"/>
              </a:ext>
            </a:extLst>
          </p:cNvPr>
          <p:cNvSpPr txBox="1"/>
          <p:nvPr/>
        </p:nvSpPr>
        <p:spPr>
          <a:xfrm>
            <a:off x="211015" y="316523"/>
            <a:ext cx="533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Multi-thread collections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2CEAC-0223-BCE2-7D7A-6E42443381E8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ConcurrentSkipListMap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604DE0-2657-FC70-0568-C44715CE4D3A}"/>
              </a:ext>
            </a:extLst>
          </p:cNvPr>
          <p:cNvSpPr txBox="1"/>
          <p:nvPr/>
        </p:nvSpPr>
        <p:spPr>
          <a:xfrm>
            <a:off x="211015" y="1339138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>
              <a:buClr>
                <a:schemeClr val="dk1"/>
              </a:buClr>
              <a:buSzPts val="1400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Многопоточный аналог </a:t>
            </a:r>
            <a:r>
              <a:rPr lang="en-GB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TreeMap</a:t>
            </a:r>
            <a:endParaRPr lang="en-GB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197;g2e9325ca1db_0_201">
            <a:extLst>
              <a:ext uri="{FF2B5EF4-FFF2-40B4-BE49-F238E27FC236}">
                <a16:creationId xmlns:a16="http://schemas.microsoft.com/office/drawing/2014/main" id="{C8964AFB-1190-EDA9-A782-FFD9EAC747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600" y="3156255"/>
            <a:ext cx="7874118" cy="3125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30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447BF-6101-B9F3-833B-075D82812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E85852-8B8D-6FAD-54F9-2528DB82B302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46EFFCB-4C59-47B5-769F-CAE8B560464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3F4671A-5700-D56F-BB00-A254D69CF20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44D32AD-A9D3-B067-FD07-E27B76F6835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9DE0E57-326C-379B-E2F3-D872C04DC88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43C8F98-68A2-A3E1-EFFC-BA7C2F4A865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641EFCC-8174-637D-A024-C7611E414C83}"/>
              </a:ext>
            </a:extLst>
          </p:cNvPr>
          <p:cNvSpPr txBox="1"/>
          <p:nvPr/>
        </p:nvSpPr>
        <p:spPr>
          <a:xfrm>
            <a:off x="211015" y="316523"/>
            <a:ext cx="533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Multi-thread collections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3FC1C-29EE-77A7-DD0A-C6391A18B000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ArrayBlockingQueue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6F1FF-C7B4-E611-3F94-89CEDB53BEE2}"/>
              </a:ext>
            </a:extLst>
          </p:cNvPr>
          <p:cNvSpPr txBox="1"/>
          <p:nvPr/>
        </p:nvSpPr>
        <p:spPr>
          <a:xfrm>
            <a:off x="211015" y="1339138"/>
            <a:ext cx="615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>
              <a:buClr>
                <a:schemeClr val="dk1"/>
              </a:buClr>
              <a:buSzPts val="1400"/>
            </a:pPr>
            <a:r>
              <a:rPr lang="ru-RU" dirty="0">
                <a:solidFill>
                  <a:schemeClr val="dk1"/>
                </a:solidFill>
              </a:rPr>
              <a:t>Блокирующая очередь на основе массива, работающая по FIFO</a:t>
            </a:r>
          </a:p>
        </p:txBody>
      </p:sp>
      <p:pic>
        <p:nvPicPr>
          <p:cNvPr id="11" name="Google Shape;206;g2e9325ca1db_0_213">
            <a:extLst>
              <a:ext uri="{FF2B5EF4-FFF2-40B4-BE49-F238E27FC236}">
                <a16:creationId xmlns:a16="http://schemas.microsoft.com/office/drawing/2014/main" id="{F34C2730-C816-282E-E507-C937B7B4BB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2331"/>
          <a:stretch>
            <a:fillRect/>
          </a:stretch>
        </p:blipFill>
        <p:spPr>
          <a:xfrm>
            <a:off x="6243496" y="1985469"/>
            <a:ext cx="5167521" cy="4156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20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ED97-19D5-31E8-C5A4-181F6C7C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4521B98-5094-ED0B-CD55-3BC3CAEA508D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3AD48A50-A9C4-13C6-C173-3CC05A0A449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5A5FB08-5F50-9D4E-19A6-403F0A9BC9D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17B2A77-D415-45B6-5C55-E611294BFDA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D0F23FB-8731-DE7D-9F3F-71958F63000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39F927E-E0C7-2699-A4ED-0A5C554C878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6D7B9E-15B0-6DB3-799A-0012892067F3}"/>
              </a:ext>
            </a:extLst>
          </p:cNvPr>
          <p:cNvSpPr txBox="1"/>
          <p:nvPr/>
        </p:nvSpPr>
        <p:spPr>
          <a:xfrm>
            <a:off x="211015" y="316523"/>
            <a:ext cx="533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Multi-thread collections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9C33C-B0D7-C02C-4512-A55BEACD5083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Итераторы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057AA-1C3D-7987-BAB2-FC3998B62033}"/>
              </a:ext>
            </a:extLst>
          </p:cNvPr>
          <p:cNvSpPr txBox="1"/>
          <p:nvPr/>
        </p:nvSpPr>
        <p:spPr>
          <a:xfrm>
            <a:off x="211014" y="1339138"/>
            <a:ext cx="82979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ru-RU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fail-fast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итераторы пробрасывают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ConcurrentModificationException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 модификации коллекции, если другой поток в это время по ней итерируется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ru-RU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fail-safe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итераторы никогда не пробрасывают исключения при параллельном изменении коллекции, так как делают копию данных на момент их создания и итерируются по ней</a:t>
            </a:r>
          </a:p>
          <a:p>
            <a:pPr marL="914400" lvl="1" indent="-317500"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Итератор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CopyOnWriteArrayList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ru-RU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weakly-consistent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итераторы тоже никогда не пробрасывают исключения, однако, есть вероятность получить самые свежие данные, в отличии от стандартных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fail-safe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итераторов. Данного типа итератор встречается в неблокирующих коллекциях.</a:t>
            </a:r>
          </a:p>
          <a:p>
            <a:pPr marL="914400" lvl="1" indent="-317500"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Итератор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ConcurrentHashMap</a:t>
            </a: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80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424E4-3C89-47B3-D850-2C9ADFB8F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F20BD02-0EAF-C6D6-C6ED-874E09DA20CB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DDB1E31-F377-31F2-A24B-57A50EC61D8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10154CE-805E-37C3-7D53-F88877DF449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FDFFF51-E52E-5F7E-1215-EE332B38D7A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4C53B00-0CE2-8EDE-36AF-EC72C3565FA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637C98B-4C30-A6F4-0AFD-8981807FF20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0281E7-CBA3-D406-2840-FAAB9992793A}"/>
              </a:ext>
            </a:extLst>
          </p:cNvPr>
          <p:cNvSpPr txBox="1"/>
          <p:nvPr/>
        </p:nvSpPr>
        <p:spPr>
          <a:xfrm>
            <a:off x="211015" y="316523"/>
            <a:ext cx="533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Asynchronous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F2AD4-9A17-5939-0724-091A2DBF97A2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E4B44-76F0-5C37-4D1A-F5A1E136CCBE}"/>
              </a:ext>
            </a:extLst>
          </p:cNvPr>
          <p:cNvSpPr txBox="1"/>
          <p:nvPr/>
        </p:nvSpPr>
        <p:spPr>
          <a:xfrm>
            <a:off x="211014" y="1357476"/>
            <a:ext cx="11688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Future — интерфейс, который предоставляет методы для работы с асинхронными результатами. Он используется в комбинации с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ExecutorService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возвращается из метода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submit())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или другими асинхронными API.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7917FA-14C9-1DC3-2C55-D7CCEAFA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595"/>
          <a:stretch>
            <a:fillRect/>
          </a:stretch>
        </p:blipFill>
        <p:spPr>
          <a:xfrm>
            <a:off x="268164" y="2280616"/>
            <a:ext cx="11631735" cy="177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2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E8BBF-5CF2-D428-F902-B66F573F3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8FF9B7E-79E9-1062-64A0-C8F95BB2FF27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15953F0-033B-A7D8-F197-28DD430C4B8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D22CFFC-9954-398F-9A9D-D5BA341BFBD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4B0BABD-4124-8A76-58DC-26089776514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8760738-82E3-1078-BF6E-245F2C58420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5C83691-E980-A05D-C07C-AAAA2787868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16205F-7A01-3D2D-5537-98BFDE1EE382}"/>
              </a:ext>
            </a:extLst>
          </p:cNvPr>
          <p:cNvSpPr txBox="1"/>
          <p:nvPr/>
        </p:nvSpPr>
        <p:spPr>
          <a:xfrm>
            <a:off x="211015" y="316523"/>
            <a:ext cx="533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Asynchronous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48EA8-CA49-AA68-CB64-ACD31A43B65F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DDEEEF8-4353-AF33-3435-544B1C54B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84" y="1384630"/>
            <a:ext cx="9131998" cy="46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C5EAF-C532-142D-EBE9-C9972A998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1C51042-7303-58B0-09C0-DC49C5A90A3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7A83AE0-BEB7-9A1E-903C-CB99D889A6B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D0D7D79-AB4B-E9A1-356F-A6578093198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EA81A98-C9DC-3632-5B92-8AC770C0DA3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9671C76-AD7F-724E-B63B-9E043400FFD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99C0E38-A476-D43E-0D5F-5BD32D8EC09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9BEF28-E3A0-A05D-793B-CD5F880FB7ED}"/>
              </a:ext>
            </a:extLst>
          </p:cNvPr>
          <p:cNvSpPr txBox="1"/>
          <p:nvPr/>
        </p:nvSpPr>
        <p:spPr>
          <a:xfrm>
            <a:off x="211015" y="316523"/>
            <a:ext cx="533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Asynchronous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523FA8-1294-5BB2-EAD4-D1B9A002B3E7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FutureTask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55520-01A9-8CEB-6442-1948713A8B84}"/>
              </a:ext>
            </a:extLst>
          </p:cNvPr>
          <p:cNvSpPr txBox="1"/>
          <p:nvPr/>
        </p:nvSpPr>
        <p:spPr>
          <a:xfrm>
            <a:off x="211014" y="1321877"/>
            <a:ext cx="11561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FutureTask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— это реализация интерфейса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RunnableFuture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который объединяет функциональность интерфейсов 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Runnable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и Future. Этот класс позволяет выполнять задачу асинхронно, а затем получать её результат или обработать исключения.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5D531D1-CB5F-73E0-A276-D432355CA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68" y="2781342"/>
            <a:ext cx="9966632" cy="270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6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F4-C27E-C475-197E-0DA252529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6F9F98F-836C-AC78-48CF-930AAA4BDB44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CA47604-FFA7-5F42-3B0C-21EA9677BC0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EBB1279-FD74-C940-F201-4A295D14BE2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233BC49-D9FE-AC09-152A-E81428775B11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9E592B2-996D-2811-A298-9098462F2F5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53A99CB-C37E-597C-0C5C-7EF2D5AFB67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F6D3F4-9241-C885-8AE2-3365E1E30799}"/>
              </a:ext>
            </a:extLst>
          </p:cNvPr>
          <p:cNvSpPr txBox="1"/>
          <p:nvPr/>
        </p:nvSpPr>
        <p:spPr>
          <a:xfrm>
            <a:off x="211015" y="316523"/>
            <a:ext cx="533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Asynchronous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CBD3B3-53B7-9FDE-5070-6D940C6AB863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CompletableFuture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8B33F-CA8D-20CE-6B28-311F6344DDDF}"/>
              </a:ext>
            </a:extLst>
          </p:cNvPr>
          <p:cNvSpPr txBox="1"/>
          <p:nvPr/>
        </p:nvSpPr>
        <p:spPr>
          <a:xfrm>
            <a:off x="211014" y="1321877"/>
            <a:ext cx="11561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CompletableFuture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— это расширенная реализация интерфейса Future, которая добавляет возможность функционального программирования и работы с несколькими асинхронными задачами.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41BEDB-8C1B-31DA-D6A0-52ECC8CA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875" y="2450342"/>
            <a:ext cx="8249707" cy="3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7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39E94-E31C-39F0-EC98-2E64FD06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03A4576-D5DC-F189-CB38-9DD23A6742F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1037116-1E9D-6587-0AF8-626D2E206B4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79A0FC7-B014-EA91-67A8-B8AC4185A5A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8A3873D-85D0-5671-D64B-52DB9AAFAF5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51A9659-1950-4338-E0CC-1D6A1DDF4B9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1AC283D-C41F-0D8A-C40F-710CD0731D3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26D864-332B-F3C3-4305-4ACA1233513C}"/>
              </a:ext>
            </a:extLst>
          </p:cNvPr>
          <p:cNvSpPr txBox="1"/>
          <p:nvPr/>
        </p:nvSpPr>
        <p:spPr>
          <a:xfrm>
            <a:off x="211015" y="316523"/>
            <a:ext cx="533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Asynchronous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970D56-9014-0481-30C5-C03A963AF529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CompletableFuture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E03D1-CEF9-19D3-01FE-064D1EFE4CE1}"/>
              </a:ext>
            </a:extLst>
          </p:cNvPr>
          <p:cNvSpPr txBox="1"/>
          <p:nvPr/>
        </p:nvSpPr>
        <p:spPr>
          <a:xfrm>
            <a:off x="211014" y="1321877"/>
            <a:ext cx="11561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CompletableFuture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— это расширенная реализация интерфейса Future, которая добавляет возможность функционального программирования и работы с несколькими асинхронными задачами.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598C52C-F9C1-1243-C311-434EE0A35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98" y="2724042"/>
            <a:ext cx="9123516" cy="231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99D0D-DEBF-D710-2AFC-3CB4E798D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3B3BFF4-2B01-8F6C-77E5-8D651D343205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275A22BF-0E7D-F9C9-07B9-64788913CB7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46F0ADB-04FE-920A-74DC-04F49829005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C69557E-9DBA-509A-33B3-D6EF25E5CC4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C33A054-D932-AE16-4CC8-9F2730F9EBA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8AD0D63-64CD-51DA-7823-87770CE23CE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BBFD8ED-285E-4B4D-18B4-40A15D2A0471}"/>
              </a:ext>
            </a:extLst>
          </p:cNvPr>
          <p:cNvSpPr txBox="1"/>
          <p:nvPr/>
        </p:nvSpPr>
        <p:spPr>
          <a:xfrm>
            <a:off x="211015" y="316523"/>
            <a:ext cx="533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  <a:cs typeface="Arial" panose="020B0604020202020204" pitchFamily="34" charset="0"/>
              </a:rPr>
              <a:t>Asynchronous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C0BBA-A8D2-ED4B-5370-D055AD417B70}"/>
              </a:ext>
            </a:extLst>
          </p:cNvPr>
          <p:cNvSpPr txBox="1"/>
          <p:nvPr/>
        </p:nvSpPr>
        <p:spPr>
          <a:xfrm>
            <a:off x="211015" y="798657"/>
            <a:ext cx="588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vs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CompletableFuture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929BC-8372-820B-580E-755E406BD5DD}"/>
              </a:ext>
            </a:extLst>
          </p:cNvPr>
          <p:cNvSpPr txBox="1"/>
          <p:nvPr/>
        </p:nvSpPr>
        <p:spPr>
          <a:xfrm>
            <a:off x="211014" y="1321877"/>
            <a:ext cx="11561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Future: "Дай результат, но жди пока он будет готов“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CompletableFuture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 "Сделай в фоне, а потом выполни указанные действия"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0B51C4-1708-CF51-6EA3-6EF3A9FC0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25" y="2407310"/>
            <a:ext cx="7841129" cy="36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5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9F2E-A187-DDD1-51E6-797A10238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F1700A9-E724-6851-7804-6418709348BE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8FFCEA8-18D6-7CC6-EEB3-CC8B11AE3F7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EB38556-B59C-58B2-3569-108AA5A0E43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7AF0E2A-3863-21AA-EF1E-AD79146FDA0D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943B838-9955-6313-9ABA-24BFCD9F9BD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DD12958-4BB0-ACF5-3EAD-103AD23CEF2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0D17B2-BA11-5E85-8B0B-D9A1AD8F856F}"/>
              </a:ext>
            </a:extLst>
          </p:cNvPr>
          <p:cNvSpPr txBox="1"/>
          <p:nvPr/>
        </p:nvSpPr>
        <p:spPr>
          <a:xfrm>
            <a:off x="211015" y="316523"/>
            <a:ext cx="588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ru-RU" sz="2800" dirty="0">
                <a:latin typeface="Arial Black" panose="020B0A04020102020204" pitchFamily="34" charset="0"/>
              </a:rPr>
              <a:t>Модель памяти компьютера</a:t>
            </a:r>
            <a:endParaRPr lang="ru-RU" sz="2800" dirty="0">
              <a:solidFill>
                <a:srgbClr val="000000"/>
              </a:solidFill>
              <a:latin typeface="Arial Black" panose="020B0A040201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47;g2e9325ca1db_0_63">
            <a:extLst>
              <a:ext uri="{FF2B5EF4-FFF2-40B4-BE49-F238E27FC236}">
                <a16:creationId xmlns:a16="http://schemas.microsoft.com/office/drawing/2014/main" id="{F1C1B19E-6915-2442-9A53-E204436D8F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00" y="1111250"/>
            <a:ext cx="6897479" cy="463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60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47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1D88C-5E9F-4A88-D71E-876A2A5F1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4257CCC-5E6E-389D-0D4D-5EA2CAF59EA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0E66699-9707-0339-4361-52589DFCAE4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C806313D-A38C-B142-62F7-E58F79A3122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C25B3D-B9CF-EC05-9FFE-490818A1D5F3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5B4B736-132C-D149-1AD5-2CC6B33DC368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2EACB18-7628-43C0-8D45-8B597672344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EDE49C-BE5B-BFB4-15C9-3B5477846CA1}"/>
              </a:ext>
            </a:extLst>
          </p:cNvPr>
          <p:cNvSpPr txBox="1"/>
          <p:nvPr/>
        </p:nvSpPr>
        <p:spPr>
          <a:xfrm>
            <a:off x="3440108" y="1905506"/>
            <a:ext cx="61531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[Demo] Solve problem</a:t>
            </a:r>
            <a:r>
              <a:rPr lang="ru-RU" sz="4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using </a:t>
            </a:r>
            <a:r>
              <a:rPr lang="en-GB" sz="4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Asynchronous tools</a:t>
            </a:r>
          </a:p>
        </p:txBody>
      </p:sp>
    </p:spTree>
    <p:extLst>
      <p:ext uri="{BB962C8B-B14F-4D97-AF65-F5344CB8AC3E}">
        <p14:creationId xmlns:p14="http://schemas.microsoft.com/office/powerpoint/2010/main" val="262702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5E197D-CCA1-4E96-165A-0443BD07BBE1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Resources</a:t>
            </a:r>
            <a:endParaRPr lang="en-GB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8110EDF-AFCF-7B05-8AC6-0D824066543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571C1F5-F5CE-85A9-A92E-EF9C3437F6E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9ED82F98-0558-C42F-4CE9-5962654E4F8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0ADBBA7-071A-BE35-BE5B-939645FC9E0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655FB92-CFD6-6C72-AE33-EF2036A3EDF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18760F29-53ED-AAAF-D2D6-F9A648AD6F8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Google Shape;281;g2caa6e1cdb4_0_0">
            <a:extLst>
              <a:ext uri="{FF2B5EF4-FFF2-40B4-BE49-F238E27FC236}">
                <a16:creationId xmlns:a16="http://schemas.microsoft.com/office/drawing/2014/main" id="{CECAB345-EA9B-5EFA-F5C3-C1208FD35623}"/>
              </a:ext>
            </a:extLst>
          </p:cNvPr>
          <p:cNvSpPr txBox="1"/>
          <p:nvPr/>
        </p:nvSpPr>
        <p:spPr>
          <a:xfrm>
            <a:off x="369074" y="1339138"/>
            <a:ext cx="10870425" cy="46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Process VS Thread - </a:t>
            </a:r>
            <a:r>
              <a:rPr lang="ru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https://www.baeldung.com/cs/process-vs-thread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Краткий дайджест по теме от Otus - </a:t>
            </a:r>
            <a:r>
              <a:rPr lang="ru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https://habr.com/ru/companies/otus/articles/353414/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100 вопросов по многопоточке - </a:t>
            </a:r>
            <a:r>
              <a:rPr lang="ru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https://github.com/arteam/100-Java-Concurrency-questions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Атомики - </a:t>
            </a:r>
            <a:r>
              <a:rPr lang="ru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https://itsobes.ru/JavaSobes/kak-ustroeny-atomiki/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Иллюстративный справочник по синхронизаторам - </a:t>
            </a:r>
            <a:r>
              <a:rPr lang="ru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https://habr.com/ru/articles/277669/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Locks - </a:t>
            </a:r>
            <a:r>
              <a:rPr lang="ru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https://www.baeldung.com/java-concurrent-locks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CopyOnWriteArrayList - </a:t>
            </a:r>
            <a:r>
              <a:rPr lang="ru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https://www.baeldung.com/java-copy-on-write-arraylist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Посмотреть статьи про другие многопоточные коллекции на Baeldung (LinkedBlockingQueue, ConcurrentLinkedQueue, PriorityBlockingQueue, CopyOnWriteArraySet и пр.)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CompletableFuture - </a:t>
            </a:r>
            <a:r>
              <a:rPr lang="ru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https://www.baeldung.com/java-completablefuture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Iterators - </a:t>
            </a:r>
            <a:r>
              <a:rPr lang="ru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https://www.baeldung.com/java-fail-safe-vs-fail-fast-iterator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>
              <a:lnSpc>
                <a:spcPct val="115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ForkJoinPool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https://habr.com/ru/articles/565924/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Work stealing in ForkJoinPool - </a:t>
            </a:r>
            <a:r>
              <a:rPr lang="ru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https://www.baeldung.com/java-work-stealing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Work stealing - https://www.youtube.com/watch?v=6SU1EEOeAGA&amp;ab_channel=DouglasSchmidt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2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D109-5BF3-414D-0850-4117B087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403938-89A7-08E4-E6C4-AC3AB206A36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BBBC2BA-D75E-9678-F39A-86AE9A7219C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B072E41-9727-EE9F-F9C2-E71DD50D39E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2A79A35-353B-056C-A229-6BCD780C4CF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420D314-FC8D-C122-2398-9F61F1E7122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2F1B8CF-71C2-C45E-4E1B-0DD93289454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B4EFCEA-C2B4-4464-95A9-3150A7DA1979}"/>
              </a:ext>
            </a:extLst>
          </p:cNvPr>
          <p:cNvSpPr txBox="1"/>
          <p:nvPr/>
        </p:nvSpPr>
        <p:spPr>
          <a:xfrm>
            <a:off x="211015" y="316523"/>
            <a:ext cx="588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ru-RU" sz="2800" dirty="0">
                <a:latin typeface="Arial Black" panose="020B0A04020102020204" pitchFamily="34" charset="0"/>
              </a:rPr>
              <a:t>Состояние потока</a:t>
            </a:r>
            <a:endParaRPr lang="ru-RU" sz="2800" dirty="0">
              <a:solidFill>
                <a:srgbClr val="000000"/>
              </a:solidFill>
              <a:latin typeface="Arial Black" panose="020B0A040201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54;g2caa6e1cdb4_1_11">
            <a:extLst>
              <a:ext uri="{FF2B5EF4-FFF2-40B4-BE49-F238E27FC236}">
                <a16:creationId xmlns:a16="http://schemas.microsoft.com/office/drawing/2014/main" id="{CFC8ACB8-1AA7-3653-00D6-09B9FAC803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749" y="1106947"/>
            <a:ext cx="7414502" cy="5407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704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ABBF9-3C38-88A6-E203-AF164848E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201BD57-7097-FE8E-BEDB-2899B386F17D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6C0CCFD-26D1-4B9A-DBC0-DDFE07754C8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9DCCBFD-1F1F-E7C4-F818-3BDE2861068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D7D3F97-30C1-ACEF-17C2-798F377C96C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3590039-D367-AA49-2B39-30479D79460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029F740-F6F2-5F61-4065-88E1F582427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035D1B-FB9E-F10D-6C60-8E45010D84E8}"/>
              </a:ext>
            </a:extLst>
          </p:cNvPr>
          <p:cNvSpPr txBox="1"/>
          <p:nvPr/>
        </p:nvSpPr>
        <p:spPr>
          <a:xfrm>
            <a:off x="211015" y="316523"/>
            <a:ext cx="588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GB" sz="2800" dirty="0">
                <a:latin typeface="Arial Black" panose="020B0A04020102020204" pitchFamily="34" charset="0"/>
              </a:rPr>
              <a:t>Thread: </a:t>
            </a:r>
            <a:r>
              <a:rPr lang="ru-RU" sz="2800" dirty="0">
                <a:latin typeface="Arial Black" panose="020B0A04020102020204" pitchFamily="34" charset="0"/>
              </a:rPr>
              <a:t>ключевые аспекты</a:t>
            </a:r>
            <a:endParaRPr lang="ru-RU" sz="2800" dirty="0">
              <a:solidFill>
                <a:srgbClr val="000000"/>
              </a:solidFill>
              <a:latin typeface="Arial Black" panose="020B0A040201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E9AD57-AB7B-FD7B-98BD-7A85BD682761}"/>
              </a:ext>
            </a:extLst>
          </p:cNvPr>
          <p:cNvSpPr txBox="1"/>
          <p:nvPr/>
        </p:nvSpPr>
        <p:spPr>
          <a:xfrm>
            <a:off x="211015" y="1339138"/>
            <a:ext cx="1166348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Демоном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называется поток, который является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фоновым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Если в программе остались только потоки-демоны, то она не будет дожидаться их завершения, а прервет их исполнение.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interrupt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- возвращает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флаг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прерывания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 сбрасывая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его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Thread.interrupted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- возвращает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флаг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прерывания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сбрасывает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его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- не дает гарантии, что планировщик потоков выделит ресурсу другому потоку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thread.join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() - используется во внешнем потоке, чтобы дождаться завершения потока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Приоритет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потока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дает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никакой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гарантии</a:t>
            </a:r>
            <a:b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Согласно спецификации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поток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может самостоятельно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выходить 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 </a:t>
            </a:r>
            <a:r>
              <a:rPr lang="ru-RU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ожидания, поэтому его необходимо вызывать 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цикле </a:t>
            </a:r>
            <a:r>
              <a:rPr lang="ru-RU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ru-RU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а не в </a:t>
            </a:r>
            <a:r>
              <a:rPr lang="ru-RU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ru-RU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9410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012F1-7FEE-6D35-767D-8A45A5C65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C29657A-549B-D222-B27B-3E6068B10029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B37D3B0-AB94-77A5-3F0D-8B2F5C65DF5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8435E5D-F371-EF24-3F56-B156282F5AD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AD0EE6C-E501-1D56-A8B4-B2CE6ECB09B1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8F3878E-36A7-E69D-579F-D399DDCF1BB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19ED4F5-F6CA-1198-B232-FDCC0385ABE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3A133-7A4F-4421-145D-7402B50C4930}"/>
              </a:ext>
            </a:extLst>
          </p:cNvPr>
          <p:cNvSpPr txBox="1"/>
          <p:nvPr/>
        </p:nvSpPr>
        <p:spPr>
          <a:xfrm>
            <a:off x="211015" y="316523"/>
            <a:ext cx="390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JMM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63243-BF4B-E5EE-A771-B6768A3D1A2A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Перестановка операций в однопоточной программе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3E1C3F0-3B39-3A67-818C-52BC90574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89" y="1339138"/>
            <a:ext cx="6587752" cy="51688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BD9CDC-93E7-7DEB-387C-CA08AC6E0E70}"/>
              </a:ext>
            </a:extLst>
          </p:cNvPr>
          <p:cNvSpPr txBox="1"/>
          <p:nvPr/>
        </p:nvSpPr>
        <p:spPr>
          <a:xfrm>
            <a:off x="7254875" y="2571642"/>
            <a:ext cx="43275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Оптимизации компилятора/процессора могут переставить операции (1) и (2) для повышения производительности.</a:t>
            </a:r>
          </a:p>
          <a:p>
            <a:pPr algn="just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Если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flag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выполнится раньше x = 42, то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reader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() может быть выведено 0 вместо ожидаемого 42.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6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628DD-4721-F64B-00A9-1E260BE9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96F5519-0FC3-E1A7-4357-F1CC88901D6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B2F6818-A333-6D7A-E5F9-F01A23D0DB9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1BB7A73-0E3B-C6B3-4C70-990D37C8E11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D370BAD-0362-6858-E6C5-695DEAB15EF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00ECEC6-4F40-E673-2E70-B45FD5720D28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25B038E-ACA1-EA83-ECA0-E383765558B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C78929-B835-1489-2509-2B9C74F766E6}"/>
              </a:ext>
            </a:extLst>
          </p:cNvPr>
          <p:cNvSpPr txBox="1"/>
          <p:nvPr/>
        </p:nvSpPr>
        <p:spPr>
          <a:xfrm>
            <a:off x="211015" y="316523"/>
            <a:ext cx="390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JMM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ACF73-DC9C-8E19-432F-FA9D383F6A36}"/>
              </a:ext>
            </a:extLst>
          </p:cNvPr>
          <p:cNvSpPr txBox="1"/>
          <p:nvPr/>
        </p:nvSpPr>
        <p:spPr>
          <a:xfrm>
            <a:off x="211015" y="79865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Что это такое?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57642-ED68-6172-5CF3-81084A73969D}"/>
              </a:ext>
            </a:extLst>
          </p:cNvPr>
          <p:cNvSpPr txBox="1"/>
          <p:nvPr/>
        </p:nvSpPr>
        <p:spPr>
          <a:xfrm>
            <a:off x="211015" y="1339138"/>
            <a:ext cx="65834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Модель памяти Java (Java Memory Model, JMM) описывает поведение потоков в среде исполнения Java. Это часть семантики языка Java, набор правил, описывающий выполнение многопоточных программ и правил, по которым потоки могут взаимодействовать друг с другом посредством основной памяти.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A5BA3FB-956A-64A1-AAF4-7D3E1D206D47}"/>
              </a:ext>
            </a:extLst>
          </p:cNvPr>
          <p:cNvSpPr/>
          <p:nvPr/>
        </p:nvSpPr>
        <p:spPr>
          <a:xfrm>
            <a:off x="211015" y="3213100"/>
            <a:ext cx="6583484" cy="1314472"/>
          </a:xfrm>
          <a:prstGeom prst="rect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HAPPENS BEFORE </a:t>
            </a:r>
            <a:endParaRPr lang="en-GB" sz="36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01ECB-9E61-3838-8048-84C337CB20DC}"/>
              </a:ext>
            </a:extLst>
          </p:cNvPr>
          <p:cNvSpPr txBox="1"/>
          <p:nvPr/>
        </p:nvSpPr>
        <p:spPr>
          <a:xfrm>
            <a:off x="211014" y="4698721"/>
            <a:ext cx="6583485" cy="923330"/>
          </a:xfrm>
          <a:prstGeom prst="rect">
            <a:avLst/>
          </a:prstGeom>
          <a:noFill/>
          <a:ln>
            <a:solidFill>
              <a:srgbClr val="38475E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 операция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ru-RU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находиться до операции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ru-RU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Поток исполняемый операцию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B, </a:t>
            </a:r>
            <a:r>
              <a:rPr lang="ru-RU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должен видеть изменения производимые в операции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A6C28-491D-6677-66A0-7A28B51383EA}"/>
              </a:ext>
            </a:extLst>
          </p:cNvPr>
          <p:cNvSpPr txBox="1"/>
          <p:nvPr/>
        </p:nvSpPr>
        <p:spPr>
          <a:xfrm>
            <a:off x="6912108" y="1339138"/>
            <a:ext cx="5068877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 Black" panose="020B0A04020102020204" pitchFamily="34" charset="0"/>
              </a:rPr>
              <a:t>Видимость (</a:t>
            </a:r>
            <a:r>
              <a:rPr lang="en-GB" dirty="0">
                <a:latin typeface="Arial Black" panose="020B0A04020102020204" pitchFamily="34" charset="0"/>
              </a:rPr>
              <a:t>visibility).</a:t>
            </a:r>
          </a:p>
          <a:p>
            <a:pPr algn="just"/>
            <a:endParaRPr lang="en-GB" dirty="0">
              <a:latin typeface="Arial Black" panose="020B0A04020102020204" pitchFamily="34" charset="0"/>
            </a:endParaRPr>
          </a:p>
          <a:p>
            <a:pPr algn="just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Один поток может в какой-то момент временно сохранить значение некоторых полей не в основную память, а в регистры или локальный кэш процессора, таким образом второй поток, выполняемый на другом процессоре, читая из основной памяти, может не увидеть последних изменений поля.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dirty="0">
                <a:latin typeface="Arial Black" panose="020B0A04020102020204" pitchFamily="34" charset="0"/>
                <a:cs typeface="Arial" panose="020B0604020202020204" pitchFamily="34" charset="0"/>
              </a:rPr>
              <a:t>Reordering (</a:t>
            </a:r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переупорядочивание).</a:t>
            </a:r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Для увеличения производительности процессор/компилятор могут переставлять местами некоторые инструкции/операции. Вернее, с точки зрения потока, наблюдающего за выполнением операций в другом потоке, операции могут быть выполнены не в том порядке, в котором они идут в исходном коде. 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54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2538</Words>
  <Application>Microsoft Office PowerPoint</Application>
  <PresentationFormat>Широкоэкранный</PresentationFormat>
  <Paragraphs>304</Paragraphs>
  <Slides>51</Slides>
  <Notes>49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 Lobanov</dc:creator>
  <cp:lastModifiedBy>Anton Lobanov</cp:lastModifiedBy>
  <cp:revision>27</cp:revision>
  <dcterms:created xsi:type="dcterms:W3CDTF">2025-05-21T14:02:19Z</dcterms:created>
  <dcterms:modified xsi:type="dcterms:W3CDTF">2025-06-12T07:14:41Z</dcterms:modified>
</cp:coreProperties>
</file>